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74" r:id="rId3"/>
    <p:sldId id="300" r:id="rId4"/>
    <p:sldId id="261" r:id="rId5"/>
    <p:sldId id="304" r:id="rId6"/>
    <p:sldId id="301" r:id="rId7"/>
    <p:sldId id="264" r:id="rId8"/>
    <p:sldId id="290" r:id="rId9"/>
    <p:sldId id="316" r:id="rId10"/>
    <p:sldId id="303" r:id="rId11"/>
    <p:sldId id="265" r:id="rId12"/>
    <p:sldId id="291" r:id="rId13"/>
    <p:sldId id="273" r:id="rId14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clrMru>
    <a:srgbClr val="C9FE82"/>
    <a:srgbClr val="ABFD3D"/>
    <a:srgbClr val="64AE02"/>
    <a:srgbClr val="AD6803"/>
    <a:srgbClr val="AC049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/>
    <p:restoredTop sz="94598"/>
  </p:normalViewPr>
  <p:slideViewPr>
    <p:cSldViewPr showGuides="1"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0134BC-F432-4D26-97DB-FE273129D05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ECBE5C-0044-432F-902D-1AF166377DB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253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  <a:pPr lvl="0" algn="r" eaLnBrk="1" hangingPunct="1"/>
              <a:t>10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4C1883-E678-45B4-9E2B-429F8874970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E8D64-B132-48B3-9B08-D883EA38F6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4C1883-E678-45B4-9E2B-429F8874970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E8D64-B132-48B3-9B08-D883EA38F6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4C1883-E678-45B4-9E2B-429F8874970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E8D64-B132-48B3-9B08-D883EA38F6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FE616E-C472-4EC3-8B1A-DFFB11F01C6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964418-EC65-4193-B642-44921BCE09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FE616E-C472-4EC3-8B1A-DFFB11F01C6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964418-EC65-4193-B642-44921BCE09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FE616E-C472-4EC3-8B1A-DFFB11F01C6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964418-EC65-4193-B642-44921BCE09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FE616E-C472-4EC3-8B1A-DFFB11F01C6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964418-EC65-4193-B642-44921BCE09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FE616E-C472-4EC3-8B1A-DFFB11F01C6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964418-EC65-4193-B642-44921BCE09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FE616E-C472-4EC3-8B1A-DFFB11F01C6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964418-EC65-4193-B642-44921BCE09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FE616E-C472-4EC3-8B1A-DFFB11F01C6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964418-EC65-4193-B642-44921BCE09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FE616E-C472-4EC3-8B1A-DFFB11F01C6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964418-EC65-4193-B642-44921BCE09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4C1883-E678-45B4-9E2B-429F8874970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E8D64-B132-48B3-9B08-D883EA38F6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FE616E-C472-4EC3-8B1A-DFFB11F01C6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964418-EC65-4193-B642-44921BCE09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FE616E-C472-4EC3-8B1A-DFFB11F01C6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964418-EC65-4193-B642-44921BCE09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FE616E-C472-4EC3-8B1A-DFFB11F01C6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964418-EC65-4193-B642-44921BCE09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4C1883-E678-45B4-9E2B-429F8874970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E8D64-B132-48B3-9B08-D883EA38F6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4C1883-E678-45B4-9E2B-429F8874970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E8D64-B132-48B3-9B08-D883EA38F6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4C1883-E678-45B4-9E2B-429F8874970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E8D64-B132-48B3-9B08-D883EA38F6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4C1883-E678-45B4-9E2B-429F8874970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E8D64-B132-48B3-9B08-D883EA38F6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4C1883-E678-45B4-9E2B-429F8874970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E8D64-B132-48B3-9B08-D883EA38F6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4C1883-E678-45B4-9E2B-429F8874970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E8D64-B132-48B3-9B08-D883EA38F6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4C1883-E678-45B4-9E2B-429F8874970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E8D64-B132-48B3-9B08-D883EA38F6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4C1883-E678-45B4-9E2B-429F8874970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E8D64-B132-48B3-9B08-D883EA38F6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FE616E-C472-4EC3-8B1A-DFFB11F01C6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964418-EC65-4193-B642-44921BCE09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9;&#1087;&#1086;&#1088;&#1090;2\Music\fonovaa-muzyka-fon-na-nagrazdenie-i-dr-dejstvie_(mu.fm).mp3" TargetMode="External"/><Relationship Id="rId6" Type="http://schemas.openxmlformats.org/officeDocument/2006/relationships/image" Target="../media/image2.png"/><Relationship Id="rId5" Type="http://schemas.microsoft.com/office/2007/relationships/media" Target="file:///C:\Users\&#1089;&#1087;&#1086;&#1088;&#1090;2\Music\fonovaa-muzyka-fon-na-nagrazdenie-i-dr-dejstvie_(mu.fm).mp3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lang="ru-RU" alt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58" name="Picture 2" descr="https://im0-tub-ru.yandex.net/i?id=ce98208db3345e802e9379616ad6fc4f&amp;n=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8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fonovaa-muzyka-fon-na-nagrazdenie-i-dr-dejstvie_(mu.fm)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6" descr="img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82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000108"/>
          </a:xfrm>
          <a:solidFill>
            <a:srgbClr val="FFFF00"/>
          </a:solidFill>
          <a:effectLst/>
          <a:scene3d>
            <a:camera prst="perspectiveFront"/>
            <a:lightRig rig="threePt" dir="t"/>
          </a:scene3d>
          <a:sp3d prstMaterial="plastic"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ОЖИДАЕМЫЕ РЕЗУЛЬТАТЫ 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0" y="1000108"/>
            <a:ext cx="9144000" cy="5857892"/>
          </a:xfrm>
          <a:solidFill>
            <a:srgbClr val="00B050"/>
          </a:solidFill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создаст комфортные условия для отдыха детей и родителей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повысит мотивацию к отдыху всей  семьёй регулярными посещениями культурных мероприятий жителями деревни и гостей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Фасад  СДК преобразится, и ДК будет иметь дополнительное помещение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kumimoji="0" lang="ru-RU" sz="2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Изображение 3" descr="IMG_20231101_1525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540" y="2996565"/>
            <a:ext cx="5091430" cy="3818890"/>
          </a:xfrm>
          <a:prstGeom prst="rect">
            <a:avLst/>
          </a:prstGeom>
        </p:spPr>
      </p:pic>
    </p:spTree>
  </p:cSld>
  <p:clrMapOvr>
    <a:masterClrMapping/>
  </p:clrMapOvr>
  <p:transition>
    <p:split orient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/>
          <p:nvPr/>
        </p:nvSpPr>
        <p:spPr>
          <a:xfrm>
            <a:off x="0" y="638175"/>
            <a:ext cx="9144000" cy="56086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ru-RU" altLang="ru-RU" sz="1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УРА!!!</a:t>
            </a:r>
            <a:endParaRPr lang="ru-RU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ru-RU" altLang="ru-RU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ГОЛОСУЙТЕ 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ru-RU" altLang="ru-RU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НАШ ПРОЕКТ.</a:t>
            </a:r>
            <a:endParaRPr lang="ru-RU" altLang="ru-RU" sz="9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ru-RU" alt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ru-RU" altLang="ru-RU" dirty="0"/>
          </a:p>
        </p:txBody>
      </p:sp>
      <p:pic>
        <p:nvPicPr>
          <p:cNvPr id="41986" name="Picture 2" descr="https://drasler.ru/wp-content/uploads/2019/03/C%D0%BF%D0%B0%D1%81%D0%B8%D0%B1%D0%BE-%D0%B7%D0%B0-%D0%B2%D0%BD%D0%B8%D0%BC%D0%B0%D0%BD%D0%B8%D0%B5-%D0%BA%D0%B0%D1%80%D1%82%D0%B8%D0%BD%D0%BA%D0%B8-%D0%B4%D0%BB%D1%8F-%D0%BF%D1%80%D0%B5%D0%B7%D0%B5%D0%BD%D1%82%D0%B0%D1%86%D0%B8%D0%B8-%D0%BF%D0%BE%D0%B4%D0%B1%D0%BE%D1%80%D0%BA%D0%B0-36-%D1%88%D1%82%D1%83%D0%BA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875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ABFD3D"/>
          </a:fgClr>
          <a:bgClr>
            <a:srgbClr val="64AE0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05" y="908685"/>
            <a:ext cx="7898130" cy="617220"/>
          </a:xfrm>
        </p:spPr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>Инициативное предложение </a:t>
            </a:r>
            <a:br>
              <a:rPr lang="ru-RU" sz="3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</a:br>
            <a:r>
              <a:rPr lang="ru-RU" sz="3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>члена бюджетной комиссии </a:t>
            </a:r>
            <a:r>
              <a:rPr lang="ru-RU" sz="3200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</a:br>
            <a:r>
              <a:rPr lang="ru-RU" sz="32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>Голубевой</a:t>
            </a:r>
            <a:r>
              <a:rPr lang="ru-RU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> Елены Васильевны</a:t>
            </a:r>
            <a:br>
              <a:rPr lang="ru-RU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</a:br>
            <a:r>
              <a:rPr lang="ru-RU" sz="3200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>рамках проекта «Народный бюджет» 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6672898" y="2277110"/>
            <a:ext cx="14687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2023-2024 гг.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-36195" y="2645410"/>
            <a:ext cx="94799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Наговское сельское поселение</a:t>
            </a:r>
            <a:endParaRPr lang="en-US" sz="2800"/>
          </a:p>
        </p:txBody>
      </p:sp>
      <p:pic>
        <p:nvPicPr>
          <p:cNvPr id="10" name="Рисунок 9" descr="EETPpEgz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740" y="3253740"/>
            <a:ext cx="6283960" cy="3604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830"/>
            <a:ext cx="9144000" cy="1379855"/>
          </a:xfrm>
          <a:solidFill>
            <a:srgbClr val="ABFD3D"/>
          </a:solidFill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«Ремонт дополнительного помещения СДК»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9144000" cy="5357813"/>
          </a:xfrm>
          <a:solidFill>
            <a:srgbClr val="ABFD3D"/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География проекта: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2800" b="1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Ремонт дополнительного помещения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2800" b="1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СДК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ru-RU" sz="2800" b="1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2500" b="1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Дополнительное помещение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даст возможность рациональнее использовать полезную площадь СДК, увеличивая вместимость в ДК в </a:t>
            </a:r>
            <a:r>
              <a:rPr lang="ru-RU" sz="2500" b="1" i="1" dirty="0" smtClean="0"/>
              <a:t>дачные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сезоны и каникулы. Ремонт крыши, фасада и замена окон придадут дому культуры соответствующий внешний вид, а также устранит проблемы протекающей крыши и сохранение тепла в помещении ДК.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2" descr="https://im0-tub-ru.yandex.net/i?id=d3c2f27712a3316a87644602933609be-l&amp;n=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1627188"/>
            <a:ext cx="2530475" cy="187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Существующее состояние фасада помещения</a:t>
            </a:r>
          </a:p>
        </p:txBody>
      </p:sp>
      <p:pic>
        <p:nvPicPr>
          <p:cNvPr id="4" name="Содержимое 3" descr="24krkChfS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857364"/>
            <a:ext cx="254375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52bTflWdE2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714488"/>
            <a:ext cx="4143403" cy="2330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U_9vwObH2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4357694"/>
            <a:ext cx="4071966" cy="2290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BFD3D"/>
            </a:gs>
            <a:gs pos="100000">
              <a:srgbClr val="5276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013065" cy="370840"/>
          </a:xfrm>
        </p:spPr>
        <p:txBody>
          <a:bodyPr/>
          <a:lstStyle/>
          <a:p>
            <a:r>
              <a:rPr lang="ru-RU" altLang="en-US" sz="4000"/>
              <a:t>Проблема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764540"/>
            <a:ext cx="8229600" cy="351599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д. Борисово проживает   421   человек, из них 73 - дети. В летний и другие периоды ДК посещает внушительное количество гостей приезжающих на летний период и каникулы из городов и соседних деревень, значительная часть которых - дети, для проведения мероприятий вместимость доступных помещений недостаточна для данного количества посетителей. Произведя ремонт можно будет решить ранее перечисленные проблемы, а также увеличить полезную площадь ДК.</a:t>
            </a:r>
            <a:endParaRPr lang="en-US"/>
          </a:p>
        </p:txBody>
      </p:sp>
      <p:pic>
        <p:nvPicPr>
          <p:cNvPr id="5" name="Изображение 4" descr="0dfecc5f02780fed0d53651a3a71188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9260" y="5283835"/>
            <a:ext cx="2364740" cy="15741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9FE82">
              <a:alpha val="100000"/>
            </a:srgbClr>
          </a:solidFill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sz="3200" b="1" dirty="0"/>
              <a:t>СТРАТЕГИЯ РЕАЛИЗАЦИИ ПРОЕКТА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rgbClr val="FFFF00">
              <a:alpha val="100000"/>
            </a:srgbClr>
          </a:solidFill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None/>
            </a:pPr>
            <a:r>
              <a:rPr lang="ru-RU" altLang="ru-RU" sz="2400" b="1" dirty="0"/>
              <a:t>В дополнительном помещении любой желающий сможет бесплатно заниматься любимым делом, а также принимать участие в разного рода акциях и мероприятиях.</a:t>
            </a:r>
          </a:p>
          <a:p>
            <a:pPr algn="ctr" eaLnBrk="1" hangingPunct="1">
              <a:buNone/>
            </a:pPr>
            <a:r>
              <a:rPr lang="ru-RU" altLang="ru-RU" sz="2400" b="1" dirty="0"/>
              <a:t>Реализация проекта позволит повысить духовное и нравственное воспитание </a:t>
            </a:r>
            <a:r>
              <a:rPr lang="ru-RU" altLang="ru-RU" sz="2400" b="1" dirty="0" smtClean="0"/>
              <a:t>посетителей </a:t>
            </a:r>
            <a:endParaRPr lang="ru-RU" altLang="ru-RU" sz="2400" b="1" dirty="0"/>
          </a:p>
          <a:p>
            <a:pPr algn="ctr" eaLnBrk="1" hangingPunct="1">
              <a:buNone/>
            </a:pPr>
            <a:endParaRPr lang="ru-RU" altLang="ru-RU" sz="2400" b="1" dirty="0"/>
          </a:p>
          <a:p>
            <a:pPr algn="ctr" eaLnBrk="1" hangingPunct="1">
              <a:buNone/>
            </a:pPr>
            <a:endParaRPr lang="ru-RU" altLang="ru-RU" sz="2400" b="1" dirty="0"/>
          </a:p>
        </p:txBody>
      </p:sp>
      <p:pic>
        <p:nvPicPr>
          <p:cNvPr id="6148" name="Picture 6" descr="https://im0-tub-ru.yandex.net/i?id=ffbe96d2197d3f9b06f742ff67b4d17d-l&amp;n=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3068955"/>
            <a:ext cx="7296150" cy="360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dirty="0"/>
              <a:t>Занятость дополнительного помещения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8735" y="1600200"/>
            <a:ext cx="8648065" cy="4526280"/>
          </a:xfrm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lang="ru-RU" altLang="ru-RU" sz="2000" dirty="0"/>
              <a:t>Проводить мастер-классы</a:t>
            </a:r>
          </a:p>
          <a:p>
            <a:pPr eaLnBrk="1" hangingPunct="1"/>
            <a:r>
              <a:rPr lang="ru-RU" altLang="ru-RU" sz="2000" dirty="0"/>
              <a:t>Заниматься рукоделием</a:t>
            </a:r>
          </a:p>
          <a:p>
            <a:pPr eaLnBrk="1" hangingPunct="1"/>
            <a:r>
              <a:rPr lang="ru-RU" altLang="ru-RU" sz="2000" dirty="0"/>
              <a:t>Использовать часть данного </a:t>
            </a:r>
          </a:p>
          <a:p>
            <a:pPr marL="0" indent="457200" eaLnBrk="1" hangingPunct="1">
              <a:buNone/>
            </a:pPr>
            <a:r>
              <a:rPr lang="ru-RU" altLang="ru-RU" sz="2000" dirty="0"/>
              <a:t>помещение для хранения </a:t>
            </a:r>
          </a:p>
          <a:p>
            <a:pPr marL="0" indent="457200" eaLnBrk="1" hangingPunct="1">
              <a:buNone/>
            </a:pPr>
            <a:r>
              <a:rPr lang="ru-RU" altLang="ru-RU" sz="2000" dirty="0"/>
              <a:t>крупно-габаритного реквизита</a:t>
            </a:r>
          </a:p>
          <a:p>
            <a:pPr eaLnBrk="1" hangingPunct="1"/>
            <a:endParaRPr lang="ru-RU" altLang="ru-RU" sz="2000" dirty="0"/>
          </a:p>
          <a:p>
            <a:pPr eaLnBrk="1" hangingPunct="1"/>
            <a:endParaRPr lang="ru-RU" altLang="ru-RU" sz="2000" dirty="0"/>
          </a:p>
        </p:txBody>
      </p:sp>
      <p:pic>
        <p:nvPicPr>
          <p:cNvPr id="3" name="Изображение 2" descr="IMG_20231101_1525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10" y="1628775"/>
            <a:ext cx="5163820" cy="38728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883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СТОИМОСТЬ РЕАЛИЗАЦИИ ИДЕИ:</a:t>
            </a:r>
            <a:r>
              <a:rPr lang="ru-RU" sz="3200" dirty="0" smtClean="0">
                <a:sym typeface="+mn-ea"/>
              </a:rPr>
              <a:t/>
            </a:r>
            <a:br>
              <a:rPr lang="ru-RU" sz="3200" dirty="0" smtClean="0">
                <a:sym typeface="+mn-ea"/>
              </a:rPr>
            </a:br>
            <a:r>
              <a:rPr lang="ru-RU" sz="3200" dirty="0" smtClean="0">
                <a:sym typeface="+mn-ea"/>
              </a:rPr>
              <a:t>440 100 рублей</a:t>
            </a:r>
            <a:r>
              <a:rPr lang="ru-RU" dirty="0"/>
              <a:t/>
            </a:r>
            <a:br>
              <a:rPr lang="ru-RU" dirty="0"/>
            </a:b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05" y="105283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altLang="en-US" sz="2400"/>
          </a:p>
          <a:p>
            <a:r>
              <a:rPr lang="ru-RU" altLang="en-US" sz="2800"/>
              <a:t>Доска обрезная (хвойная) - 52500руб.</a:t>
            </a:r>
          </a:p>
          <a:p>
            <a:r>
              <a:rPr lang="ru-RU" altLang="en-US" sz="2800"/>
              <a:t>Профиль металлический - 179220</a:t>
            </a:r>
          </a:p>
          <a:p>
            <a:r>
              <a:rPr lang="ru-RU" altLang="en-US" sz="2800"/>
              <a:t>Краска - 46000</a:t>
            </a:r>
            <a:r>
              <a:rPr lang="ru-RU" altLang="en-US" sz="2800">
                <a:sym typeface="+mn-ea"/>
              </a:rPr>
              <a:t>руб.</a:t>
            </a:r>
          </a:p>
          <a:p>
            <a:r>
              <a:rPr lang="ru-RU" altLang="en-US" sz="2800"/>
              <a:t>Краска эмаль - 4200</a:t>
            </a:r>
            <a:r>
              <a:rPr lang="ru-RU" altLang="en-US" sz="2800">
                <a:sym typeface="+mn-ea"/>
              </a:rPr>
              <a:t>руб.</a:t>
            </a:r>
            <a:endParaRPr lang="ru-RU" altLang="en-US" sz="2800"/>
          </a:p>
          <a:p>
            <a:r>
              <a:rPr lang="ru-RU" altLang="en-US" sz="2800"/>
              <a:t>Окна ПВХ - 60000</a:t>
            </a:r>
            <a:r>
              <a:rPr lang="ru-RU" altLang="en-US" sz="2800">
                <a:sym typeface="+mn-ea"/>
              </a:rPr>
              <a:t>руб.</a:t>
            </a:r>
            <a:endParaRPr lang="ru-RU" altLang="en-US" sz="2800"/>
          </a:p>
          <a:p>
            <a:r>
              <a:rPr lang="ru-RU" altLang="en-US" sz="2800"/>
              <a:t>Конек - 5500</a:t>
            </a:r>
            <a:r>
              <a:rPr lang="ru-RU" altLang="en-US" sz="2800">
                <a:sym typeface="+mn-ea"/>
              </a:rPr>
              <a:t>руб.</a:t>
            </a:r>
          </a:p>
          <a:p>
            <a:r>
              <a:rPr lang="ru-RU" altLang="en-US" sz="2800"/>
              <a:t>Известь - 1000</a:t>
            </a:r>
            <a:r>
              <a:rPr lang="ru-RU" altLang="en-US" sz="2800">
                <a:sym typeface="+mn-ea"/>
              </a:rPr>
              <a:t>руб.</a:t>
            </a:r>
            <a:endParaRPr lang="ru-RU" altLang="en-US" sz="2800"/>
          </a:p>
          <a:p>
            <a:r>
              <a:rPr lang="ru-RU" altLang="en-US" sz="2800"/>
              <a:t>Штукатурка - 2400</a:t>
            </a:r>
            <a:r>
              <a:rPr lang="ru-RU" altLang="en-US" sz="2800">
                <a:sym typeface="+mn-ea"/>
              </a:rPr>
              <a:t>руб.</a:t>
            </a:r>
          </a:p>
          <a:p>
            <a:r>
              <a:rPr lang="ru-RU" altLang="en-US" sz="2800"/>
              <a:t>Утеплитель 10000</a:t>
            </a:r>
            <a:r>
              <a:rPr lang="ru-RU" altLang="en-US" sz="2800">
                <a:sym typeface="+mn-ea"/>
              </a:rPr>
              <a:t>руб.</a:t>
            </a:r>
            <a:endParaRPr lang="ru-RU" alt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883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СТОИМОСТЬ РЕАЛИЗАЦИИ ИДЕИ:</a:t>
            </a:r>
            <a:r>
              <a:rPr lang="ru-RU" sz="3200" dirty="0" smtClean="0">
                <a:sym typeface="+mn-ea"/>
              </a:rPr>
              <a:t/>
            </a:r>
            <a:br>
              <a:rPr lang="ru-RU" sz="3200" dirty="0" smtClean="0">
                <a:sym typeface="+mn-ea"/>
              </a:rPr>
            </a:br>
            <a:r>
              <a:rPr lang="ru-RU" sz="3200" dirty="0" smtClean="0">
                <a:sym typeface="+mn-ea"/>
              </a:rPr>
              <a:t>440 100 рублей</a:t>
            </a:r>
            <a:r>
              <a:rPr lang="ru-RU" dirty="0"/>
              <a:t/>
            </a:r>
            <a:br>
              <a:rPr lang="ru-RU" dirty="0"/>
            </a:b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05" y="105283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altLang="en-US" sz="2400"/>
          </a:p>
          <a:p>
            <a:r>
              <a:rPr lang="ru-RU" altLang="en-US" sz="2800"/>
              <a:t>Демонтаж крыши - 13500руб.</a:t>
            </a:r>
          </a:p>
          <a:p>
            <a:r>
              <a:rPr lang="ru-RU" altLang="en-US" sz="2800"/>
              <a:t>Монтаж крыши - 17500руб.</a:t>
            </a:r>
          </a:p>
          <a:p>
            <a:r>
              <a:rPr lang="ru-RU" altLang="en-US" sz="2800"/>
              <a:t>Штукатурка стен - 6000</a:t>
            </a:r>
            <a:r>
              <a:rPr lang="ru-RU" altLang="en-US" sz="2800">
                <a:sym typeface="+mn-ea"/>
              </a:rPr>
              <a:t>руб.</a:t>
            </a:r>
            <a:endParaRPr lang="ru-RU" altLang="en-US" sz="2800"/>
          </a:p>
          <a:p>
            <a:r>
              <a:rPr lang="ru-RU" altLang="en-US" sz="2800"/>
              <a:t>Побелка стен - 4000</a:t>
            </a:r>
            <a:r>
              <a:rPr lang="ru-RU" altLang="en-US" sz="2800">
                <a:sym typeface="+mn-ea"/>
              </a:rPr>
              <a:t>руб.</a:t>
            </a:r>
          </a:p>
          <a:p>
            <a:r>
              <a:rPr lang="ru-RU" altLang="en-US" sz="2800"/>
              <a:t>Демонтаж окон - 6000</a:t>
            </a:r>
            <a:r>
              <a:rPr lang="ru-RU" altLang="en-US" sz="2800">
                <a:sym typeface="+mn-ea"/>
              </a:rPr>
              <a:t>руб.</a:t>
            </a:r>
            <a:endParaRPr lang="ru-RU" altLang="en-US" sz="2800"/>
          </a:p>
          <a:p>
            <a:r>
              <a:rPr lang="ru-RU" altLang="en-US" sz="2800"/>
              <a:t>Монтаж окон - 6000</a:t>
            </a:r>
            <a:r>
              <a:rPr lang="ru-RU" altLang="en-US" sz="2800">
                <a:sym typeface="+mn-ea"/>
              </a:rPr>
              <a:t>руб.</a:t>
            </a:r>
            <a:endParaRPr lang="ru-RU" altLang="en-US" sz="2800"/>
          </a:p>
          <a:p>
            <a:r>
              <a:rPr lang="ru-RU" altLang="en-US" sz="2800"/>
              <a:t>Покраска залобков - 10000</a:t>
            </a:r>
            <a:r>
              <a:rPr lang="ru-RU" altLang="en-US" sz="2800">
                <a:sym typeface="+mn-ea"/>
              </a:rPr>
              <a:t>руб.</a:t>
            </a:r>
            <a:endParaRPr lang="ru-RU" altLang="en-US" sz="2800"/>
          </a:p>
          <a:p>
            <a:r>
              <a:rPr lang="ru-RU" altLang="en-US" sz="2800"/>
              <a:t>Монтаж утеплителя - 12500</a:t>
            </a:r>
            <a:r>
              <a:rPr lang="ru-RU" altLang="en-US" sz="2800">
                <a:sym typeface="+mn-ea"/>
              </a:rPr>
              <a:t>руб.</a:t>
            </a:r>
            <a:endParaRPr lang="ru-RU" altLang="en-US" sz="2800"/>
          </a:p>
          <a:p>
            <a:r>
              <a:rPr lang="ru-RU" altLang="en-US" sz="2800"/>
              <a:t>Монтаж конька - 1500</a:t>
            </a:r>
            <a:r>
              <a:rPr lang="ru-RU" altLang="en-US" sz="2800">
                <a:sym typeface="+mn-ea"/>
              </a:rPr>
              <a:t>руб.</a:t>
            </a:r>
            <a:endParaRPr lang="ru-RU" altLang="en-US" sz="2800"/>
          </a:p>
          <a:p>
            <a:r>
              <a:rPr lang="ru-RU" altLang="en-US" sz="2800"/>
              <a:t>Доставка материалов - 1080</a:t>
            </a:r>
            <a:r>
              <a:rPr lang="ru-RU" altLang="en-US" sz="2800">
                <a:sym typeface="+mn-ea"/>
              </a:rPr>
              <a:t>руб.</a:t>
            </a:r>
            <a:endParaRPr lang="ru-RU" alt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327</Words>
  <Application>WPS Presentation</Application>
  <PresentationFormat>Экран (4:3)</PresentationFormat>
  <Paragraphs>53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Специальное оформление</vt:lpstr>
      <vt:lpstr>Слайд 1</vt:lpstr>
      <vt:lpstr>Инициативное предложение  члена бюджетной комиссии  Голубевой Елены Васильевны в рамках проекта «Народный бюджет» </vt:lpstr>
      <vt:lpstr> ПРОЕКТ «Ремонт дополнительного помещения СДК»</vt:lpstr>
      <vt:lpstr>Существующее состояние фасада помещения</vt:lpstr>
      <vt:lpstr>Проблема</vt:lpstr>
      <vt:lpstr>СТРАТЕГИЯ РЕАЛИЗАЦИИ ПРОЕКТА </vt:lpstr>
      <vt:lpstr>Занятость дополнительного помещения </vt:lpstr>
      <vt:lpstr>СТОИМОСТЬ РЕАЛИЗАЦИИ ИДЕИ: 440 100 рублей </vt:lpstr>
      <vt:lpstr>СТОИМОСТЬ РЕАЛИЗАЦИИ ИДЕИ: 440 100 рублей </vt:lpstr>
      <vt:lpstr>ОЖИДАЕМЫЕ РЕЗУЛЬТАТЫ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спорт2</dc:creator>
  <cp:lastModifiedBy>Пользователь</cp:lastModifiedBy>
  <cp:revision>97</cp:revision>
  <dcterms:created xsi:type="dcterms:W3CDTF">2022-11-11T22:09:00Z</dcterms:created>
  <dcterms:modified xsi:type="dcterms:W3CDTF">2023-11-17T10:16:16Z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1049-12.2.0.13306</vt:lpwstr>
  </property>
  <property fmtid="{D5CDD505-2E9C-101B-9397-08002B2CF9AE}" pid="3" name="ICV">
    <vt:lpwstr>896AF5AA15BA49CA903D95B55EFAA7A0_11</vt:lpwstr>
  </property>
</Properties>
</file>