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67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6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7033" autoAdjust="0"/>
    <p:restoredTop sz="94660"/>
  </p:normalViewPr>
  <p:slideViewPr>
    <p:cSldViewPr snapToGrid="0">
      <p:cViewPr varScale="1">
        <p:scale>
          <a:sx n="73" d="100"/>
          <a:sy n="73" d="100"/>
        </p:scale>
        <p:origin x="-54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1" d="100"/>
          <a:sy n="61" d="100"/>
        </p:scale>
        <p:origin x="2346" y="84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_____Microsoft_Office_Excel2.xlsx"/><Relationship Id="rId1" Type="http://schemas.openxmlformats.org/officeDocument/2006/relationships/image" Target="../media/image1.jpeg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>
                <a:solidFill>
                  <a:schemeClr val="bg2"/>
                </a:solidFill>
              </a:defRPr>
            </a:pPr>
            <a:r>
              <a:rPr lang="ru-RU" sz="1800" b="1" i="0" baseline="0" dirty="0" smtClean="0">
                <a:solidFill>
                  <a:schemeClr val="bg2"/>
                </a:solidFill>
              </a:rPr>
              <a:t>Бюджет Наговского сельского поселения </a:t>
            </a:r>
            <a:endParaRPr lang="ru-RU" dirty="0" smtClean="0">
              <a:solidFill>
                <a:schemeClr val="bg2"/>
              </a:solidFill>
            </a:endParaRPr>
          </a:p>
          <a:p>
            <a:pPr>
              <a:defRPr>
                <a:solidFill>
                  <a:schemeClr val="bg2"/>
                </a:solidFill>
              </a:defRPr>
            </a:pPr>
            <a:r>
              <a:rPr lang="ru-RU" sz="1800" b="1" i="0" baseline="0" dirty="0" smtClean="0">
                <a:solidFill>
                  <a:schemeClr val="bg2"/>
                </a:solidFill>
              </a:rPr>
              <a:t>Доходная часть за </a:t>
            </a:r>
            <a:r>
              <a:rPr lang="en-US" sz="1800" b="1" i="0" baseline="0" dirty="0" smtClean="0">
                <a:solidFill>
                  <a:schemeClr val="bg2"/>
                </a:solidFill>
              </a:rPr>
              <a:t>2023 </a:t>
            </a:r>
            <a:r>
              <a:rPr lang="ru-RU" sz="1800" b="1" i="0" baseline="0" dirty="0" smtClean="0">
                <a:solidFill>
                  <a:schemeClr val="bg2"/>
                </a:solidFill>
              </a:rPr>
              <a:t>год</a:t>
            </a:r>
            <a:endParaRPr lang="ru-RU" dirty="0" smtClean="0">
              <a:solidFill>
                <a:schemeClr val="bg2"/>
              </a:solidFill>
            </a:endParaRPr>
          </a:p>
          <a:p>
            <a:pPr>
              <a:defRPr>
                <a:solidFill>
                  <a:schemeClr val="bg2"/>
                </a:solidFill>
              </a:defRPr>
            </a:pPr>
            <a:r>
              <a:rPr lang="ru-RU" sz="1800" b="1" i="0" baseline="0" dirty="0" smtClean="0">
                <a:solidFill>
                  <a:schemeClr val="bg2"/>
                </a:solidFill>
              </a:rPr>
              <a:t>(тыс.руб.)</a:t>
            </a:r>
            <a:endParaRPr lang="ru-RU" dirty="0" smtClean="0">
              <a:solidFill>
                <a:schemeClr val="bg2"/>
              </a:solidFill>
            </a:endParaRPr>
          </a:p>
          <a:p>
            <a:pPr>
              <a:defRPr>
                <a:solidFill>
                  <a:schemeClr val="bg2"/>
                </a:solidFill>
              </a:defRPr>
            </a:pPr>
            <a:endParaRPr lang="ru-RU" dirty="0">
              <a:solidFill>
                <a:schemeClr val="bg2"/>
              </a:solidFill>
            </a:endParaRPr>
          </a:p>
        </c:rich>
      </c:tx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7.9470491296083551E-2"/>
          <c:y val="0.37018465860616462"/>
          <c:w val="0.85010996094642577"/>
          <c:h val="0.6013633187206373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4.1539091421954215E-2"/>
                  <c:y val="-1.7545388478317034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4675.8 - 79</a:t>
                    </a:r>
                    <a:r>
                      <a:rPr lang="en-US"/>
                      <a:t>%</a:t>
                    </a:r>
                  </a:p>
                </c:rich>
              </c:tx>
              <c:showPercent val="1"/>
            </c:dLbl>
            <c:dLbl>
              <c:idx val="1"/>
              <c:layout>
                <c:manualLayout>
                  <c:x val="-9.6995384586923458E-2"/>
                  <c:y val="1.2216396331922156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172.8 - 3</a:t>
                    </a:r>
                    <a:r>
                      <a:rPr lang="en-US" dirty="0"/>
                      <a:t>%</a:t>
                    </a:r>
                  </a:p>
                </c:rich>
              </c:tx>
              <c:showPercent val="1"/>
            </c:dLbl>
            <c:dLbl>
              <c:idx val="2"/>
              <c:layout>
                <c:manualLayout>
                  <c:x val="-0.11259854165728443"/>
                  <c:y val="-9.6725392149227089E-3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660.6 - 11</a:t>
                    </a:r>
                    <a:r>
                      <a:rPr lang="en-US"/>
                      <a:t>%</a:t>
                    </a:r>
                  </a:p>
                </c:rich>
              </c:tx>
              <c:showPercent val="1"/>
            </c:dLbl>
            <c:dLbl>
              <c:idx val="3"/>
              <c:layout>
                <c:manualLayout>
                  <c:x val="-7.3305864596236864E-2"/>
                  <c:y val="-4.1418467218973425E-3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330.8 - 6</a:t>
                    </a:r>
                    <a:r>
                      <a:rPr lang="en-US"/>
                      <a:t>%</a:t>
                    </a:r>
                  </a:p>
                </c:rich>
              </c:tx>
              <c:showPercent val="1"/>
            </c:dLbl>
            <c:dLbl>
              <c:idx val="4"/>
              <c:layout>
                <c:manualLayout>
                  <c:x val="-1.7169424472060393E-2"/>
                  <c:y val="-1.6255486621602706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30.4 - 1</a:t>
                    </a:r>
                    <a:r>
                      <a:rPr lang="en-US"/>
                      <a:t>%</a:t>
                    </a:r>
                  </a:p>
                </c:rich>
              </c:tx>
              <c:showPercent val="1"/>
            </c:dLbl>
            <c:dLbl>
              <c:idx val="5"/>
              <c:layout>
                <c:manualLayout>
                  <c:x val="0.11618649896764904"/>
                  <c:y val="2.507646839454955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10.4 – 0.1</a:t>
                    </a:r>
                  </a:p>
                  <a:p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Percent val="1"/>
            </c:dLbl>
            <c:txPr>
              <a:bodyPr/>
              <a:lstStyle/>
              <a:p>
                <a:pPr>
                  <a:defRPr>
                    <a:solidFill>
                      <a:schemeClr val="bg2"/>
                    </a:solidFill>
                  </a:defRPr>
                </a:pPr>
                <a:endParaRPr lang="ru-RU"/>
              </a:p>
            </c:txPr>
            <c:showPercent val="1"/>
            <c:showLeaderLines val="1"/>
          </c:dLbls>
          <c:cat>
            <c:strRef>
              <c:f>Лист1!$A$2:$A$7</c:f>
              <c:strCache>
                <c:ptCount val="6"/>
                <c:pt idx="0">
                  <c:v>земельный налог</c:v>
                </c:pt>
                <c:pt idx="1">
                  <c:v>НДФЛ</c:v>
                </c:pt>
                <c:pt idx="2">
                  <c:v>налог на имущество</c:v>
                </c:pt>
                <c:pt idx="3">
                  <c:v>арендная плата</c:v>
                </c:pt>
                <c:pt idx="4">
                  <c:v>госпошлина</c:v>
                </c:pt>
                <c:pt idx="5">
                  <c:v>штрафы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4675.8</c:v>
                </c:pt>
                <c:pt idx="1">
                  <c:v>172.8</c:v>
                </c:pt>
                <c:pt idx="2">
                  <c:v>660.6</c:v>
                </c:pt>
                <c:pt idx="3">
                  <c:v>330.8</c:v>
                </c:pt>
                <c:pt idx="4">
                  <c:v>30.4</c:v>
                </c:pt>
                <c:pt idx="5">
                  <c:v>10.4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>
        <c:manualLayout>
          <c:xMode val="edge"/>
          <c:yMode val="edge"/>
          <c:x val="5.9180520801624982E-2"/>
          <c:y val="0.16506074583470529"/>
          <c:w val="0.90967541867882873"/>
          <c:h val="0.12452990293874319"/>
        </c:manualLayout>
      </c:layout>
      <c:txPr>
        <a:bodyPr/>
        <a:lstStyle/>
        <a:p>
          <a:pPr>
            <a:defRPr>
              <a:solidFill>
                <a:schemeClr val="bg2"/>
              </a:solidFill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 rot="0" vert="horz"/>
          <a:lstStyle/>
          <a:p>
            <a:pPr>
              <a:defRPr/>
            </a:pPr>
            <a:r>
              <a:rPr lang="ru-RU" dirty="0"/>
              <a:t>Бюджет Наговского сельского поселения </a:t>
            </a:r>
          </a:p>
          <a:p>
            <a:pPr>
              <a:defRPr/>
            </a:pPr>
            <a:r>
              <a:rPr lang="ru-RU" dirty="0"/>
              <a:t>Расходная часть за </a:t>
            </a:r>
            <a:r>
              <a:rPr lang="ru-RU" dirty="0" smtClean="0"/>
              <a:t>2023 </a:t>
            </a:r>
            <a:r>
              <a:rPr lang="ru-RU" dirty="0"/>
              <a:t>год </a:t>
            </a:r>
          </a:p>
          <a:p>
            <a:pPr>
              <a:defRPr/>
            </a:pPr>
            <a:r>
              <a:rPr lang="ru-RU" dirty="0"/>
              <a:t>(тыс. руб.)</a:t>
            </a:r>
          </a:p>
        </c:rich>
      </c:tx>
      <c:layout>
        <c:manualLayout>
          <c:xMode val="edge"/>
          <c:yMode val="edge"/>
          <c:x val="0.20207140910329804"/>
          <c:y val="1.8253576714356214E-2"/>
        </c:manualLayout>
      </c:layout>
      <c:spPr>
        <a:noFill/>
        <a:ln>
          <a:noFill/>
        </a:ln>
        <a:effectLst/>
      </c:spPr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Бюджет Наговского сельского поселения Расходная часть за 2017 год</c:v>
                </c:pt>
              </c:strCache>
            </c:strRef>
          </c:tx>
          <c:explosion val="25"/>
          <c:dPt>
            <c:idx val="0"/>
            <c:spPr>
              <a:solidFill>
                <a:srgbClr val="92D050"/>
              </a:solidFill>
              <a:ln>
                <a:noFill/>
              </a:ln>
              <a:effectLst>
                <a:outerShdw blurRad="88900" dist="38100" dir="5400000" algn="ctr" rotWithShape="0">
                  <a:srgbClr val="000000">
                    <a:alpha val="6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>
                  <a:rot lat="0" lon="0" rev="5400000"/>
                </a:lightRig>
              </a:scene3d>
              <a:sp3d>
                <a:bevelT w="25400" h="38100"/>
              </a:sp3d>
            </c:spPr>
          </c:dPt>
          <c:dPt>
            <c:idx val="1"/>
            <c:explosion val="24"/>
            <c:spPr>
              <a:solidFill>
                <a:srgbClr val="FF0000"/>
              </a:solidFill>
              <a:ln>
                <a:noFill/>
              </a:ln>
              <a:effectLst>
                <a:outerShdw blurRad="88900" dist="38100" dir="5400000" algn="ctr" rotWithShape="0">
                  <a:srgbClr val="000000">
                    <a:alpha val="6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>
                  <a:rot lat="0" lon="0" rev="5400000"/>
                </a:lightRig>
              </a:scene3d>
              <a:sp3d>
                <a:bevelT w="25400" h="38100"/>
              </a:sp3d>
            </c:spPr>
          </c:dPt>
          <c:dPt>
            <c:idx val="2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>
                <a:outerShdw blurRad="88900" dist="38100" dir="5400000" algn="ctr" rotWithShape="0">
                  <a:srgbClr val="000000">
                    <a:alpha val="6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>
                  <a:rot lat="0" lon="0" rev="5400000"/>
                </a:lightRig>
              </a:scene3d>
              <a:sp3d>
                <a:bevelT w="25400" h="38100"/>
              </a:sp3d>
            </c:spPr>
          </c:dPt>
          <c:dPt>
            <c:idx val="3"/>
            <c:spPr>
              <a:solidFill>
                <a:schemeClr val="accent6">
                  <a:lumMod val="50000"/>
                </a:schemeClr>
              </a:solidFill>
            </c:spPr>
          </c:dPt>
          <c:dPt>
            <c:idx val="4"/>
            <c:spPr>
              <a:solidFill>
                <a:schemeClr val="accent2"/>
              </a:solidFill>
            </c:spPr>
          </c:dPt>
          <c:dPt>
            <c:idx val="5"/>
            <c:spPr>
              <a:solidFill>
                <a:srgbClr val="00B0F0"/>
              </a:solidFill>
            </c:spPr>
          </c:dPt>
          <c:dPt>
            <c:idx val="6"/>
            <c:spPr>
              <a:solidFill>
                <a:schemeClr val="accent1"/>
              </a:solidFill>
            </c:spPr>
          </c:dPt>
          <c:dLbls>
            <c:dLbl>
              <c:idx val="0"/>
              <c:layout>
                <c:manualLayout>
                  <c:x val="2.0135075102529616E-2"/>
                  <c:y val="-3.207206647269735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 </a:t>
                    </a:r>
                    <a:r>
                      <a:rPr lang="ru-RU" dirty="0" smtClean="0"/>
                      <a:t>3379,7 (9</a:t>
                    </a:r>
                    <a:r>
                      <a:rPr lang="en-US" dirty="0" smtClean="0"/>
                      <a:t>%</a:t>
                    </a:r>
                    <a:r>
                      <a:rPr lang="ru-RU" dirty="0" smtClean="0"/>
                      <a:t>)</a:t>
                    </a:r>
                    <a:endParaRPr lang="en-US" dirty="0"/>
                  </a:p>
                </c:rich>
              </c:tx>
              <c:dLblPos val="bestFit"/>
              <c:showVal val="1"/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5.5460265799932087E-2"/>
                  <c:y val="-6.7839051971305131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360,9 (1</a:t>
                    </a:r>
                    <a:r>
                      <a:rPr lang="en-US" dirty="0" smtClean="0"/>
                      <a:t>%</a:t>
                    </a:r>
                    <a:r>
                      <a:rPr lang="ru-RU" dirty="0" smtClean="0"/>
                      <a:t>)</a:t>
                    </a:r>
                    <a:endParaRPr lang="en-US" dirty="0"/>
                  </a:p>
                </c:rich>
              </c:tx>
              <c:dLblPos val="bestFit"/>
              <c:showVal val="1"/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1391246709390795"/>
                  <c:y val="-5.6565388257397486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5326,3</a:t>
                    </a:r>
                    <a:r>
                      <a:rPr lang="en-US" dirty="0" smtClean="0"/>
                      <a:t> </a:t>
                    </a:r>
                    <a:r>
                      <a:rPr lang="ru-RU" dirty="0" smtClean="0"/>
                      <a:t>(15</a:t>
                    </a:r>
                    <a:r>
                      <a:rPr lang="en-US" dirty="0" smtClean="0"/>
                      <a:t>%</a:t>
                    </a:r>
                    <a:r>
                      <a:rPr lang="ru-RU" dirty="0" smtClean="0"/>
                      <a:t>)</a:t>
                    </a:r>
                    <a:endParaRPr lang="en-US" dirty="0"/>
                  </a:p>
                </c:rich>
              </c:tx>
              <c:dLblPos val="bestFit"/>
              <c:showVal val="1"/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7.4230683618680654E-2"/>
                  <c:y val="-2.5581645228148022E-5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91,8 (0,3</a:t>
                    </a:r>
                    <a:r>
                      <a:rPr lang="en-US" dirty="0" smtClean="0"/>
                      <a:t>%</a:t>
                    </a:r>
                    <a:r>
                      <a:rPr lang="ru-RU" dirty="0" smtClean="0"/>
                      <a:t>)</a:t>
                    </a:r>
                    <a:endParaRPr lang="en-US" dirty="0"/>
                  </a:p>
                </c:rich>
              </c:tx>
              <c:dLblPos val="bestFit"/>
              <c:showVal val="1"/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2.8296289078079004E-2"/>
                  <c:y val="-4.1547093438735722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14808,5</a:t>
                    </a:r>
                    <a:r>
                      <a:rPr lang="en-US" dirty="0" smtClean="0"/>
                      <a:t> </a:t>
                    </a:r>
                    <a:r>
                      <a:rPr lang="ru-RU" dirty="0" smtClean="0"/>
                      <a:t>(40</a:t>
                    </a:r>
                    <a:r>
                      <a:rPr lang="en-US" dirty="0" smtClean="0"/>
                      <a:t>%</a:t>
                    </a:r>
                    <a:r>
                      <a:rPr lang="ru-RU" dirty="0" smtClean="0"/>
                      <a:t>)</a:t>
                    </a:r>
                    <a:endParaRPr lang="en-US" dirty="0"/>
                  </a:p>
                </c:rich>
              </c:tx>
              <c:dLblPos val="bestFit"/>
              <c:showVal val="1"/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0.11586410362831102"/>
                  <c:y val="5.576492935444796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 </a:t>
                    </a:r>
                    <a:r>
                      <a:rPr lang="en-US" dirty="0" smtClean="0"/>
                      <a:t>5</a:t>
                    </a:r>
                    <a:r>
                      <a:rPr lang="ru-RU" dirty="0" smtClean="0"/>
                      <a:t>29,0</a:t>
                    </a:r>
                    <a:r>
                      <a:rPr lang="en-US" dirty="0" smtClean="0"/>
                      <a:t> </a:t>
                    </a:r>
                    <a:r>
                      <a:rPr lang="ru-RU" dirty="0" smtClean="0"/>
                      <a:t>(1</a:t>
                    </a:r>
                    <a:r>
                      <a:rPr lang="en-US" dirty="0" smtClean="0"/>
                      <a:t>%</a:t>
                    </a:r>
                    <a:r>
                      <a:rPr lang="ru-RU" dirty="0" smtClean="0"/>
                      <a:t>)</a:t>
                    </a:r>
                    <a:endParaRPr lang="en-US" dirty="0"/>
                  </a:p>
                </c:rich>
              </c:tx>
              <c:dLblPos val="bestFit"/>
              <c:showVal val="1"/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0.101183128024965"/>
                  <c:y val="2.9098768363631706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 </a:t>
                    </a:r>
                    <a:r>
                      <a:rPr lang="ru-RU" dirty="0" smtClean="0"/>
                      <a:t>223,2 (</a:t>
                    </a:r>
                    <a:r>
                      <a:rPr lang="en-US" dirty="0" smtClean="0"/>
                      <a:t>1%</a:t>
                    </a:r>
                    <a:r>
                      <a:rPr lang="ru-RU" dirty="0" smtClean="0"/>
                      <a:t>)</a:t>
                    </a:r>
                    <a:endParaRPr lang="en-US" dirty="0"/>
                  </a:p>
                </c:rich>
              </c:tx>
              <c:dLblPos val="bestFit"/>
              <c:showVal val="1"/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dLblPos val="bestFit"/>
            <c:showVal val="1"/>
            <c:showCatName val="1"/>
            <c:showPercent val="1"/>
            <c:showLeaderLines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Оплата уличного освещения</c:v>
                </c:pt>
                <c:pt idx="1">
                  <c:v>Ремонт уличного освещения</c:v>
                </c:pt>
                <c:pt idx="2">
                  <c:v>Содержание и ремонт дорог</c:v>
                </c:pt>
                <c:pt idx="3">
                  <c:v>Содержание гражданских кладбищ</c:v>
                </c:pt>
                <c:pt idx="4">
                  <c:v>Расходы на содержание СДК</c:v>
                </c:pt>
                <c:pt idx="5">
                  <c:v>Оформление земельных долей (межевание)</c:v>
                </c:pt>
                <c:pt idx="6">
                  <c:v>Противопожарная безопасность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3612.9</c:v>
                </c:pt>
                <c:pt idx="1">
                  <c:v>388.9</c:v>
                </c:pt>
                <c:pt idx="2">
                  <c:v>3930.1</c:v>
                </c:pt>
                <c:pt idx="3">
                  <c:v>209</c:v>
                </c:pt>
                <c:pt idx="4">
                  <c:v>7453.5</c:v>
                </c:pt>
                <c:pt idx="5">
                  <c:v>455.2</c:v>
                </c:pt>
                <c:pt idx="6">
                  <c:v>83.2</c:v>
                </c:pt>
              </c:numCache>
            </c:numRef>
          </c:val>
        </c:ser>
        <c:dLbls>
          <c:showPercent val="1"/>
        </c:dLbls>
        <c:firstSliceAng val="15"/>
      </c:pieChart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vert="horz"/>
          <a:lstStyle/>
          <a:p>
            <a:pPr>
              <a:defRPr/>
            </a:pPr>
            <a:endParaRPr lang="ru-RU"/>
          </a:p>
        </c:txPr>
      </c:legendEntry>
      <c:legendEntry>
        <c:idx val="1"/>
        <c:txPr>
          <a:bodyPr rot="0" vert="horz"/>
          <a:lstStyle/>
          <a:p>
            <a:pPr>
              <a:defRPr/>
            </a:pPr>
            <a:endParaRPr lang="ru-RU"/>
          </a:p>
        </c:txPr>
      </c:legendEntry>
      <c:legendEntry>
        <c:idx val="2"/>
        <c:txPr>
          <a:bodyPr rot="0" vert="horz"/>
          <a:lstStyle/>
          <a:p>
            <a:pPr>
              <a:defRPr/>
            </a:pPr>
            <a:endParaRPr lang="ru-RU"/>
          </a:p>
        </c:txPr>
      </c:legendEntry>
      <c:legendEntry>
        <c:idx val="3"/>
        <c:txPr>
          <a:bodyPr rot="0" vert="horz"/>
          <a:lstStyle/>
          <a:p>
            <a:pPr>
              <a:defRPr/>
            </a:pPr>
            <a:endParaRPr lang="ru-RU"/>
          </a:p>
        </c:txPr>
      </c:legendEntry>
      <c:legendEntry>
        <c:idx val="4"/>
        <c:txPr>
          <a:bodyPr rot="0" vert="horz"/>
          <a:lstStyle/>
          <a:p>
            <a:pPr>
              <a:defRPr/>
            </a:pPr>
            <a:endParaRPr lang="ru-RU"/>
          </a:p>
        </c:txPr>
      </c:legendEntry>
      <c:legendEntry>
        <c:idx val="5"/>
        <c:txPr>
          <a:bodyPr rot="0" vert="horz"/>
          <a:lstStyle/>
          <a:p>
            <a:pPr>
              <a:defRPr/>
            </a:pPr>
            <a:endParaRPr lang="ru-RU"/>
          </a:p>
        </c:txPr>
      </c:legendEntry>
      <c:legendEntry>
        <c:idx val="6"/>
        <c:txPr>
          <a:bodyPr rot="0" vert="horz"/>
          <a:lstStyle/>
          <a:p>
            <a:pPr>
              <a:defRPr/>
            </a:pPr>
            <a:endParaRPr lang="ru-RU"/>
          </a:p>
        </c:txPr>
      </c:legendEntry>
      <c:layout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ru-RU"/>
        </a:p>
      </c:txPr>
    </c:legend>
    <c:plotVisOnly val="1"/>
    <c:dispBlanksAs val="zero"/>
  </c:chart>
  <c:spPr>
    <a:blipFill>
      <a:blip xmlns:r="http://schemas.openxmlformats.org/officeDocument/2006/relationships" r:embed="rId1">
        <a:duotone>
          <a:schemeClr val="accent5">
            <a:shade val="63000"/>
            <a:tint val="82000"/>
          </a:schemeClr>
          <a:schemeClr val="accent5">
            <a:tint val="10000"/>
            <a:satMod val="400000"/>
          </a:schemeClr>
        </a:duotone>
      </a:blip>
      <a:tile tx="0" ty="0" sx="40000" sy="40000" flip="none" algn="tl"/>
    </a:blipFill>
    <a:ln w="12700" cap="flat" cmpd="sng" algn="ctr">
      <a:solidFill>
        <a:schemeClr val="accent5"/>
      </a:solidFill>
      <a:prstDash val="solid"/>
    </a:ln>
    <a:effectLst>
      <a:outerShdw blurRad="95000" rotWithShape="0">
        <a:srgbClr val="000000">
          <a:alpha val="50000"/>
        </a:srgbClr>
      </a:outerShdw>
      <a:softEdge rad="12700"/>
    </a:effectLst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2"/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0.32654</cdr:x>
      <cdr:y>0.20675</cdr:y>
    </cdr:from>
    <cdr:to>
      <cdr:x>0.39045</cdr:x>
      <cdr:y>0.2372</cdr:y>
    </cdr:to>
    <cdr:sp macro="" textlink="">
      <cdr:nvSpPr>
        <cdr:cNvPr id="5" name="Прямая соединительная линия 4"/>
        <cdr:cNvSpPr/>
      </cdr:nvSpPr>
      <cdr:spPr>
        <a:xfrm xmlns:a="http://schemas.openxmlformats.org/drawingml/2006/main">
          <a:off x="3803831" y="1330597"/>
          <a:ext cx="744583" cy="195943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285ADB-1465-4FCF-8D1B-E067E37D3CEE}" type="datetimeFigureOut">
              <a:rPr lang="ru-RU" smtClean="0"/>
              <a:pPr/>
              <a:t>27.03.2025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A9B2AF-2D09-4280-84D1-4F6D53786F2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652B2-8C6E-419B-8E93-813F678ADC08}" type="datetimeFigureOut">
              <a:rPr lang="ru-RU" smtClean="0"/>
              <a:pPr/>
              <a:t>27.03.2025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C6DC3D-C717-495C-B489-C044A339A55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мещающий образ слайда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Замещающий текст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ru-RU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609600" y="3699804"/>
            <a:ext cx="110744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609600" y="1433732"/>
            <a:ext cx="110744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951501" y="3550126"/>
            <a:ext cx="39624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6278099" y="3550126"/>
            <a:ext cx="39624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6053797" y="3526302"/>
            <a:ext cx="6096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4468F-6682-48AA-B5F4-BEF8E7F9833C}" type="datetimeFigureOut">
              <a:rPr lang="ru-RU" smtClean="0"/>
              <a:pPr/>
              <a:t>27.03.2025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E82897F-7A41-40D7-BC9E-F666B07C585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4468F-6682-48AA-B5F4-BEF8E7F9833C}" type="datetimeFigureOut">
              <a:rPr lang="ru-RU" smtClean="0"/>
              <a:pPr/>
              <a:t>27.03.2025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2897F-7A41-40D7-BC9E-F666B07C58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4468F-6682-48AA-B5F4-BEF8E7F9833C}" type="datetimeFigureOut">
              <a:rPr lang="ru-RU" smtClean="0"/>
              <a:pPr/>
              <a:t>27.03.2025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2897F-7A41-40D7-BC9E-F666B07C58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609600" y="1524000"/>
            <a:ext cx="109728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B24468F-6682-48AA-B5F4-BEF8E7F9833C}" type="datetimeFigureOut">
              <a:rPr lang="ru-RU" smtClean="0"/>
              <a:pPr/>
              <a:t>27.03.2025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3E82897F-7A41-40D7-BC9E-F666B07C585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4468F-6682-48AA-B5F4-BEF8E7F9833C}" type="datetimeFigureOut">
              <a:rPr lang="ru-RU" smtClean="0"/>
              <a:pPr/>
              <a:t>27.03.2025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2897F-7A41-40D7-BC9E-F666B07C585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3505200"/>
            <a:ext cx="105664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4958864"/>
            <a:ext cx="105664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914400" y="4916993"/>
            <a:ext cx="105664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4468F-6682-48AA-B5F4-BEF8E7F9833C}" type="datetimeFigureOut">
              <a:rPr lang="ru-RU" smtClean="0"/>
              <a:pPr/>
              <a:t>27.03.2025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2897F-7A41-40D7-BC9E-F666B07C585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5413248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6197600" y="1524000"/>
            <a:ext cx="5413248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2897F-7A41-40D7-BC9E-F666B07C585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4468F-6682-48AA-B5F4-BEF8E7F9833C}" type="datetimeFigureOut">
              <a:rPr lang="ru-RU" smtClean="0"/>
              <a:pPr/>
              <a:t>27.03.2025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399593"/>
            <a:ext cx="5386917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609600" y="2201896"/>
            <a:ext cx="53848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6199717" y="2201896"/>
            <a:ext cx="53848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6197600" y="1399593"/>
            <a:ext cx="5386917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750593" y="2180219"/>
            <a:ext cx="499872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6339840" y="2180219"/>
            <a:ext cx="499872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4468F-6682-48AA-B5F4-BEF8E7F9833C}" type="datetimeFigureOut">
              <a:rPr lang="ru-RU" smtClean="0"/>
              <a:pPr/>
              <a:t>27.03.2025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2897F-7A41-40D7-BC9E-F666B07C585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4468F-6682-48AA-B5F4-BEF8E7F9833C}" type="datetimeFigureOut">
              <a:rPr lang="ru-RU" smtClean="0"/>
              <a:pPr/>
              <a:t>27.03.2025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2897F-7A41-40D7-BC9E-F666B07C58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609600" y="457200"/>
            <a:ext cx="83312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042400" y="1600200"/>
            <a:ext cx="2645664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9042400" y="457200"/>
            <a:ext cx="26416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B24468F-6682-48AA-B5F4-BEF8E7F9833C}" type="datetimeFigureOut">
              <a:rPr lang="ru-RU" smtClean="0"/>
              <a:pPr/>
              <a:t>27.03.2025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E82897F-7A41-40D7-BC9E-F666B07C585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39200" y="457200"/>
            <a:ext cx="2743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09600" y="457200"/>
            <a:ext cx="80264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839200" y="1600200"/>
            <a:ext cx="27432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4468F-6682-48AA-B5F4-BEF8E7F9833C}" type="datetimeFigureOut">
              <a:rPr lang="ru-RU" smtClean="0"/>
              <a:pPr/>
              <a:t>27.03.2025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E82897F-7A41-40D7-BC9E-F666B07C585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0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609600" y="1447800"/>
            <a:ext cx="109728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7721600" y="6203667"/>
            <a:ext cx="34544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B24468F-6682-48AA-B5F4-BEF8E7F9833C}" type="datetimeFigureOut">
              <a:rPr lang="ru-RU" smtClean="0"/>
              <a:pPr/>
              <a:t>27.03.2025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844800" y="6203667"/>
            <a:ext cx="47752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11214100" y="6181531"/>
            <a:ext cx="8128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3E82897F-7A41-40D7-BC9E-F666B07C585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>
            <a:scene3d>
              <a:camera prst="orthographicFront"/>
              <a:lightRig rig="threePt" dir="t"/>
            </a:scene3d>
          </a:bodyPr>
          <a:lstStyle/>
          <a:p>
            <a:r>
              <a:rPr lang="ru-RU" altLang="en-US" sz="720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B0F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 Narrow" pitchFamily="34" charset="0"/>
              </a:rPr>
              <a:t>2023</a:t>
            </a:r>
            <a:r>
              <a:rPr lang="ru-RU" altLang="en-US" sz="720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B0F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ru-RU" altLang="en-US" sz="7200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B0F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год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  <a:scene3d>
              <a:camera prst="orthographicFront"/>
              <a:lightRig rig="threePt" dir="t"/>
            </a:scene3d>
          </a:bodyPr>
          <a:lstStyle/>
          <a:p>
            <a:r>
              <a:rPr lang="ru-RU" altLang="en-US" sz="80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B0F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Бюджет для граждан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7641" y="0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ru-RU" altLang="en-US" sz="6000" dirty="0"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Уличное освещение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07035" y="1844675"/>
            <a:ext cx="3631565" cy="721995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en-US" sz="3200" dirty="0">
                <a:solidFill>
                  <a:srgbClr val="C00000"/>
                </a:solidFill>
              </a:rPr>
              <a:t>563 светильников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148715" y="3326765"/>
            <a:ext cx="4095115" cy="70358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en-US" sz="3200">
                <a:solidFill>
                  <a:srgbClr val="C00000"/>
                </a:solidFill>
              </a:rPr>
              <a:t>21 приборов учёта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112010" y="4696460"/>
            <a:ext cx="4613910" cy="76200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en-US" sz="3200">
                <a:solidFill>
                  <a:srgbClr val="C00000"/>
                </a:solidFill>
              </a:rPr>
              <a:t>25 фотореле</a:t>
            </a:r>
          </a:p>
        </p:txBody>
      </p:sp>
      <p:sp>
        <p:nvSpPr>
          <p:cNvPr id="13" name="Выноска со стрелкой вправо 12"/>
          <p:cNvSpPr/>
          <p:nvPr/>
        </p:nvSpPr>
        <p:spPr>
          <a:xfrm>
            <a:off x="7587615" y="1696085"/>
            <a:ext cx="1000125" cy="3964940"/>
          </a:xfrm>
          <a:prstGeom prst="rightArrowCallou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altLang="en-US" sz="3200">
                <a:solidFill>
                  <a:srgbClr val="C00000"/>
                </a:solidFill>
              </a:rPr>
              <a:t>израсходовано</a:t>
            </a:r>
          </a:p>
        </p:txBody>
      </p:sp>
      <p:sp>
        <p:nvSpPr>
          <p:cNvPr id="14" name="Блок-схема: альтернативный процесс 13"/>
          <p:cNvSpPr/>
          <p:nvPr/>
        </p:nvSpPr>
        <p:spPr>
          <a:xfrm>
            <a:off x="8708389" y="1213485"/>
            <a:ext cx="3322501" cy="2465070"/>
          </a:xfrm>
          <a:prstGeom prst="flowChartAlternateProcess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en-US" sz="3200" dirty="0">
                <a:solidFill>
                  <a:srgbClr val="C00000"/>
                </a:solidFill>
              </a:rPr>
              <a:t>оплата уличного освещения              </a:t>
            </a:r>
            <a:r>
              <a:rPr lang="ru-RU" altLang="en-US" sz="3200" dirty="0" smtClean="0">
                <a:solidFill>
                  <a:srgbClr val="C00000"/>
                </a:solidFill>
              </a:rPr>
              <a:t>3379,7тыс.руб</a:t>
            </a:r>
            <a:r>
              <a:rPr lang="ru-RU" altLang="en-US" sz="3200" dirty="0">
                <a:solidFill>
                  <a:srgbClr val="C00000"/>
                </a:solidFill>
              </a:rPr>
              <a:t>.</a:t>
            </a:r>
          </a:p>
        </p:txBody>
      </p:sp>
      <p:sp>
        <p:nvSpPr>
          <p:cNvPr id="15" name="Блок-схема: альтернативный процесс 14"/>
          <p:cNvSpPr/>
          <p:nvPr/>
        </p:nvSpPr>
        <p:spPr>
          <a:xfrm>
            <a:off x="8708390" y="4048760"/>
            <a:ext cx="3335020" cy="2426970"/>
          </a:xfrm>
          <a:prstGeom prst="flowChartAlternateProcess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en-US" sz="3200" dirty="0">
                <a:solidFill>
                  <a:srgbClr val="C00000"/>
                </a:solidFill>
              </a:rPr>
              <a:t>Ремонт уличного освещения </a:t>
            </a:r>
            <a:r>
              <a:rPr lang="ru-RU" altLang="en-US" sz="3200" dirty="0" smtClean="0">
                <a:solidFill>
                  <a:srgbClr val="C00000"/>
                </a:solidFill>
              </a:rPr>
              <a:t>360,9 </a:t>
            </a:r>
            <a:r>
              <a:rPr lang="ru-RU" altLang="en-US" sz="3200" dirty="0">
                <a:solidFill>
                  <a:srgbClr val="C00000"/>
                </a:solidFill>
              </a:rPr>
              <a:t>тыс.руб.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Замещающее содержимое 2"/>
          <p:cNvGraphicFramePr>
            <a:graphicFrameLocks noGrp="1"/>
          </p:cNvGraphicFramePr>
          <p:nvPr>
            <p:ph idx="1"/>
          </p:nvPr>
        </p:nvGraphicFramePr>
        <p:xfrm>
          <a:off x="201294" y="1349013"/>
          <a:ext cx="11789410" cy="49720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1650"/>
                <a:gridCol w="10379710"/>
                <a:gridCol w="908050"/>
              </a:tblGrid>
              <a:tr h="676910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sz="1800" b="0" u="none">
                          <a:ln>
                            <a:noFill/>
                          </a:ln>
                          <a:solidFill>
                            <a:schemeClr val="bg2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№ п/п</a:t>
                      </a:r>
                      <a:endParaRPr lang="ru-RU" altLang="en-US" sz="1800" b="0" u="none" dirty="0">
                        <a:ln>
                          <a:noFill/>
                        </a:ln>
                        <a:solidFill>
                          <a:schemeClr val="bg2"/>
                        </a:solidFill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sz="1800" b="0" u="none">
                          <a:ln>
                            <a:noFill/>
                          </a:ln>
                          <a:solidFill>
                            <a:schemeClr val="bg2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Наименование муниципальной программы</a:t>
                      </a:r>
                      <a:endParaRPr lang="ru-RU" altLang="en-US" sz="1800" b="0" u="none" dirty="0">
                        <a:ln>
                          <a:noFill/>
                        </a:ln>
                        <a:solidFill>
                          <a:schemeClr val="bg2"/>
                        </a:solidFill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ru-RU" sz="1600" b="0" u="none">
                          <a:ln>
                            <a:noFill/>
                          </a:ln>
                          <a:solidFill>
                            <a:schemeClr val="bg2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Сумма тыс. руб.</a:t>
                      </a:r>
                      <a:r>
                        <a:rPr sz="1600" b="0" u="none">
                          <a:ln>
                            <a:noFill/>
                          </a:ln>
                          <a:solidFill>
                            <a:schemeClr val="bg2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 </a:t>
                      </a:r>
                      <a:endParaRPr lang="ru-RU" altLang="en-US" sz="1600" b="0" u="none">
                        <a:ln>
                          <a:noFill/>
                        </a:ln>
                        <a:solidFill>
                          <a:schemeClr val="bg2"/>
                        </a:solidFill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sz="1400" b="0" u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2.</a:t>
                      </a:r>
                      <a:endParaRPr lang="ru-RU" altLang="en-US" sz="1400" b="0" u="none" dirty="0">
                        <a:ln>
                          <a:noFill/>
                        </a:ln>
                        <a:solidFill>
                          <a:srgbClr val="000000"/>
                        </a:solidFill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sz="1400" b="0" u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Организация благоустройства территории и содержания объектов внешнего благоустройства на территории Наговского сельского поселения на 2014-202</a:t>
                      </a:r>
                      <a:r>
                        <a:rPr lang="ru-RU" sz="1400" b="0" u="none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3</a:t>
                      </a:r>
                      <a:r>
                        <a:rPr sz="1400" b="0" u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 годы</a:t>
                      </a:r>
                      <a:endParaRPr lang="ru-RU" altLang="en-US" sz="1400" b="0" u="none" dirty="0">
                        <a:ln>
                          <a:noFill/>
                        </a:ln>
                        <a:solidFill>
                          <a:srgbClr val="000000"/>
                        </a:solidFill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ru-RU" sz="1400" b="0" u="none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6615,9</a:t>
                      </a:r>
                      <a:endParaRPr lang="ru-RU" sz="1400" b="0" u="none" dirty="0">
                        <a:ln>
                          <a:noFill/>
                        </a:ln>
                        <a:solidFill>
                          <a:srgbClr val="000000"/>
                        </a:solidFill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532765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sz="1400" b="0" u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3.</a:t>
                      </a:r>
                      <a:endParaRPr lang="ru-RU" altLang="en-US" sz="1400" b="0" u="none">
                        <a:ln>
                          <a:noFill/>
                        </a:ln>
                        <a:solidFill>
                          <a:srgbClr val="000000"/>
                        </a:solidFill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sz="1400" b="0" u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Совершенствование и содержание автомобильных дорог общего пользования местного значения на территории  Наговского сельского поселения на 2014-202</a:t>
                      </a:r>
                      <a:r>
                        <a:rPr lang="ru-RU" sz="1400" b="0" u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3</a:t>
                      </a:r>
                      <a:r>
                        <a:rPr sz="1400" b="0" u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 годы </a:t>
                      </a:r>
                      <a:endParaRPr lang="ru-RU" altLang="en-US" sz="1400" b="0" u="none">
                        <a:ln>
                          <a:noFill/>
                        </a:ln>
                        <a:solidFill>
                          <a:srgbClr val="000000"/>
                        </a:solidFill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ru-RU" sz="1400" b="0" u="none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5326,3</a:t>
                      </a:r>
                      <a:endParaRPr lang="ru-RU" sz="1400" b="0" u="none" dirty="0">
                        <a:ln>
                          <a:noFill/>
                        </a:ln>
                        <a:solidFill>
                          <a:srgbClr val="000000"/>
                        </a:solidFill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94970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sz="1400" b="0" u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4.</a:t>
                      </a:r>
                      <a:endParaRPr lang="ru-RU" altLang="en-US" sz="1400" b="0" u="none">
                        <a:ln>
                          <a:noFill/>
                        </a:ln>
                        <a:solidFill>
                          <a:srgbClr val="000000"/>
                        </a:solidFill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sz="1400" b="0" u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Развитие малого и среднего предпринимательства в Наговском сельском поселении на 2014-202</a:t>
                      </a:r>
                      <a:r>
                        <a:rPr lang="ru-RU" sz="1400" b="0" u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3</a:t>
                      </a:r>
                      <a:r>
                        <a:rPr sz="1400" b="0" u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 годы</a:t>
                      </a:r>
                      <a:endParaRPr lang="ru-RU" altLang="en-US" sz="1400" b="0" u="none">
                        <a:ln>
                          <a:noFill/>
                        </a:ln>
                        <a:solidFill>
                          <a:srgbClr val="000000"/>
                        </a:solidFill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ru-RU" sz="1400" b="0" u="none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0,5</a:t>
                      </a:r>
                    </a:p>
                  </a:txBody>
                  <a:tcPr marL="68580" marR="68580" marT="0" marB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sz="1400" b="0" u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5.</a:t>
                      </a:r>
                      <a:endParaRPr lang="ru-RU" altLang="en-US" sz="1400" b="0" u="none">
                        <a:ln>
                          <a:noFill/>
                        </a:ln>
                        <a:solidFill>
                          <a:srgbClr val="000000"/>
                        </a:solidFill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sz="1400" b="0" u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Развитие культуры на территории Наговского сельского поселения на 2014-202</a:t>
                      </a:r>
                      <a:r>
                        <a:rPr lang="ru-RU" sz="1400" b="0" u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3</a:t>
                      </a:r>
                      <a:r>
                        <a:rPr sz="1400" b="0" u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 годы</a:t>
                      </a:r>
                      <a:endParaRPr lang="ru-RU" altLang="en-US" sz="1400" b="0" u="none">
                        <a:ln>
                          <a:noFill/>
                        </a:ln>
                        <a:solidFill>
                          <a:srgbClr val="000000"/>
                        </a:solidFill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ru-RU" sz="1400" b="0" u="none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14808,5</a:t>
                      </a:r>
                      <a:endParaRPr lang="ru-RU" sz="1400" b="0" u="none" dirty="0">
                        <a:ln>
                          <a:noFill/>
                        </a:ln>
                        <a:solidFill>
                          <a:srgbClr val="000000"/>
                        </a:solidFill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94970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sz="1400" b="0" u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6.</a:t>
                      </a:r>
                      <a:endParaRPr lang="ru-RU" altLang="en-US" sz="1400" b="0" u="none">
                        <a:ln>
                          <a:noFill/>
                        </a:ln>
                        <a:solidFill>
                          <a:srgbClr val="000000"/>
                        </a:solidFill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sz="1400" b="0" u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Развитие физической культуры и спорта на территории Наговского сельского поселения на 2014-202</a:t>
                      </a:r>
                      <a:r>
                        <a:rPr lang="ru-RU" sz="1400" b="0" u="none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3</a:t>
                      </a:r>
                      <a:r>
                        <a:rPr sz="1400" b="0" u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 годы</a:t>
                      </a:r>
                      <a:endParaRPr lang="ru-RU" altLang="en-US" sz="1400" b="0" u="none" dirty="0">
                        <a:ln>
                          <a:noFill/>
                        </a:ln>
                        <a:solidFill>
                          <a:srgbClr val="000000"/>
                        </a:solidFill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ru-RU" sz="1400" b="0" u="none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10,4</a:t>
                      </a:r>
                      <a:endParaRPr lang="ru-RU" sz="1400" b="0" u="none" dirty="0">
                        <a:ln>
                          <a:noFill/>
                        </a:ln>
                        <a:solidFill>
                          <a:srgbClr val="000000"/>
                        </a:solidFill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95605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sz="1400" b="0" u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7.</a:t>
                      </a:r>
                      <a:endParaRPr lang="ru-RU" altLang="en-US" sz="1400" b="0" u="none">
                        <a:ln>
                          <a:noFill/>
                        </a:ln>
                        <a:solidFill>
                          <a:srgbClr val="000000"/>
                        </a:solidFill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sz="1400" b="0" u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Обеспечение первичных мер пожарной безопасности на территории Наговского сельского поселения на 2014-202</a:t>
                      </a:r>
                      <a:r>
                        <a:rPr lang="ru-RU" sz="1400" b="0" u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3</a:t>
                      </a:r>
                      <a:r>
                        <a:rPr sz="1400" b="0" u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 годы</a:t>
                      </a:r>
                      <a:endParaRPr lang="ru-RU" altLang="en-US" sz="1400" b="0" u="none">
                        <a:ln>
                          <a:noFill/>
                        </a:ln>
                        <a:solidFill>
                          <a:srgbClr val="000000"/>
                        </a:solidFill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ru-RU" sz="1400" b="0" u="none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223,2</a:t>
                      </a:r>
                      <a:endParaRPr lang="ru-RU" sz="1400" b="0" u="none" dirty="0">
                        <a:ln>
                          <a:noFill/>
                        </a:ln>
                        <a:solidFill>
                          <a:srgbClr val="000000"/>
                        </a:solidFill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sz="1400" b="0" u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8.</a:t>
                      </a:r>
                      <a:endParaRPr lang="ru-RU" altLang="en-US" sz="1400" b="0" u="none">
                        <a:ln>
                          <a:noFill/>
                        </a:ln>
                        <a:solidFill>
                          <a:srgbClr val="000000"/>
                        </a:solidFill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sz="1400" b="0" u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Повышение эффективности бюджетных расходов Наговского сельского поселения на 2014-202</a:t>
                      </a:r>
                      <a:r>
                        <a:rPr lang="ru-RU" sz="1400" b="0" u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3</a:t>
                      </a:r>
                      <a:r>
                        <a:rPr sz="1400" b="0" u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 годы</a:t>
                      </a:r>
                      <a:endParaRPr lang="ru-RU" altLang="en-US" sz="1400" b="0" u="none">
                        <a:ln>
                          <a:noFill/>
                        </a:ln>
                        <a:solidFill>
                          <a:srgbClr val="000000"/>
                        </a:solidFill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ru-RU" altLang="en-US" sz="1400" b="0" u="none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38,8</a:t>
                      </a:r>
                    </a:p>
                  </a:txBody>
                  <a:tcPr marL="68580" marR="68580" marT="0" marB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478155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ru-RU" altLang="en-US" sz="1400" b="0" u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9.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sz="1400" b="0" u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Развитие системы муниципальной службы и деятельности Администрации Наговского сельского поселения и её должностных лиц (2015-202</a:t>
                      </a:r>
                      <a:r>
                        <a:rPr lang="ru-RU" sz="1400" b="0" u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3</a:t>
                      </a:r>
                      <a:r>
                        <a:rPr sz="1400" b="0" u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 годы)</a:t>
                      </a:r>
                      <a:endParaRPr lang="ru-RU" altLang="en-US" sz="1400" b="0" u="none">
                        <a:ln>
                          <a:noFill/>
                        </a:ln>
                        <a:solidFill>
                          <a:srgbClr val="000000"/>
                        </a:solidFill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ru-RU" sz="1400" b="0" u="none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10,1</a:t>
                      </a:r>
                      <a:endParaRPr lang="ru-RU" sz="1400" b="0" u="none" dirty="0">
                        <a:ln>
                          <a:noFill/>
                        </a:ln>
                        <a:solidFill>
                          <a:srgbClr val="000000"/>
                        </a:solidFill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94970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ru-RU" altLang="en-US" sz="1400" b="0" u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10.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sz="1400" b="0" u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Управление муниципальным имуществом и земельными ресурсами на 2015-202</a:t>
                      </a:r>
                      <a:r>
                        <a:rPr lang="ru-RU" sz="1400" b="0" u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3</a:t>
                      </a:r>
                      <a:r>
                        <a:rPr sz="1400" b="0" u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 годы</a:t>
                      </a:r>
                      <a:endParaRPr lang="ru-RU" altLang="en-US" sz="1400" b="0" u="none">
                        <a:ln>
                          <a:noFill/>
                        </a:ln>
                        <a:solidFill>
                          <a:srgbClr val="000000"/>
                        </a:solidFill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ru-RU" sz="1400" b="0" u="none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529,0</a:t>
                      </a:r>
                      <a:endParaRPr lang="ru-RU" sz="1400" b="0" u="none" dirty="0">
                        <a:ln>
                          <a:noFill/>
                        </a:ln>
                        <a:solidFill>
                          <a:srgbClr val="000000"/>
                        </a:solidFill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94970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ru-RU" altLang="en-US" sz="1400" b="0" u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11.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ru-RU" altLang="en-US" sz="1400" b="0" u="none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Развитие информационного общества Наговского сельского поселения на </a:t>
                      </a:r>
                      <a:r>
                        <a:rPr lang="ru-RU" altLang="en-US" sz="1400" b="0" u="none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2014-2023</a:t>
                      </a:r>
                      <a:endParaRPr lang="ru-RU" altLang="en-US" sz="1400" b="0" u="none" dirty="0">
                        <a:ln>
                          <a:noFill/>
                        </a:ln>
                        <a:solidFill>
                          <a:srgbClr val="000000"/>
                        </a:solidFill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ru-RU" altLang="en-US" sz="1400" b="0" u="none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311,4</a:t>
                      </a:r>
                      <a:endParaRPr lang="ru-RU" altLang="en-US" sz="1400" b="0" u="none" dirty="0">
                        <a:ln>
                          <a:noFill/>
                        </a:ln>
                        <a:solidFill>
                          <a:srgbClr val="000000"/>
                        </a:solidFill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5137" y="360226"/>
            <a:ext cx="10515600" cy="972820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en-US" sz="3200" dirty="0"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ПЕРЕЧЕНЬ</a:t>
            </a:r>
            <a:br>
              <a:rPr lang="ru-RU" altLang="en-US" sz="3200" dirty="0"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ru-RU" altLang="en-US" sz="3200" dirty="0"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муниципальных программ Наговского сельского поселения</a:t>
            </a:r>
            <a:br>
              <a:rPr lang="ru-RU" altLang="en-US" sz="3200" dirty="0"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ru-RU" altLang="en-US" sz="3200" dirty="0"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в </a:t>
            </a:r>
            <a:r>
              <a:rPr lang="ru-RU" altLang="en-US" sz="3200" dirty="0" smtClean="0"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2023 </a:t>
            </a:r>
            <a:r>
              <a:rPr lang="ru-RU" altLang="en-US" sz="3200" dirty="0"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году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Замещающее содержимое 9"/>
          <p:cNvGraphicFramePr>
            <a:graphicFrameLocks noGrp="1"/>
          </p:cNvGraphicFramePr>
          <p:nvPr>
            <p:ph idx="1"/>
          </p:nvPr>
        </p:nvGraphicFramePr>
        <p:xfrm>
          <a:off x="291465" y="1574800"/>
          <a:ext cx="11608435" cy="45700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48225"/>
                <a:gridCol w="2402205"/>
                <a:gridCol w="2348230"/>
                <a:gridCol w="2009775"/>
              </a:tblGrid>
              <a:tr h="551180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ru-RU" altLang="en-US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dirty="0" smtClean="0"/>
                        <a:t>2021 </a:t>
                      </a:r>
                      <a:r>
                        <a:rPr lang="ru-RU" altLang="en-US" dirty="0"/>
                        <a:t>год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dirty="0" smtClean="0"/>
                        <a:t>2022 </a:t>
                      </a:r>
                      <a:r>
                        <a:rPr lang="ru-RU" altLang="en-US" dirty="0"/>
                        <a:t>год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dirty="0" smtClean="0"/>
                        <a:t>2023 </a:t>
                      </a:r>
                      <a:r>
                        <a:rPr lang="ru-RU" altLang="en-US" dirty="0"/>
                        <a:t>год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41656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Доходы бюджета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dirty="0" smtClean="0">
                          <a:latin typeface="Book Antiqua" pitchFamily="18" charset="0"/>
                        </a:rPr>
                        <a:t>31528,7</a:t>
                      </a:r>
                      <a:endParaRPr lang="ru-RU" altLang="en-US" dirty="0">
                        <a:latin typeface="Book Antiqua" pitchFamily="18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dirty="0" smtClean="0">
                          <a:latin typeface="Book Antiqua" pitchFamily="18" charset="0"/>
                        </a:rPr>
                        <a:t>37311,7</a:t>
                      </a:r>
                      <a:endParaRPr lang="ru-RU" altLang="en-US" dirty="0">
                        <a:latin typeface="Book Antiqua" pitchFamily="18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Book Antiqua" pitchFamily="18" charset="0"/>
                        </a:rPr>
                        <a:t>40220,4</a:t>
                      </a:r>
                      <a:endParaRPr lang="ru-RU" dirty="0">
                        <a:latin typeface="Book Antiqua" pitchFamily="18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Собственные доходы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dirty="0" smtClean="0">
                          <a:latin typeface="Book Antiqua" pitchFamily="18" charset="0"/>
                        </a:rPr>
                        <a:t>9344,4</a:t>
                      </a:r>
                      <a:endParaRPr lang="ru-RU" altLang="en-US" dirty="0">
                        <a:latin typeface="Book Antiqua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dirty="0" smtClean="0">
                          <a:latin typeface="Book Antiqua" pitchFamily="18" charset="0"/>
                        </a:rPr>
                        <a:t>11525,2</a:t>
                      </a:r>
                      <a:endParaRPr lang="ru-RU" altLang="en-US" dirty="0">
                        <a:latin typeface="Book Antiqua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Book Antiqua" pitchFamily="18" charset="0"/>
                        </a:rPr>
                        <a:t>7779,8</a:t>
                      </a:r>
                      <a:endParaRPr lang="ru-RU" dirty="0">
                        <a:latin typeface="Book Antiqua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41656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dirty="0"/>
                        <a:t>Земельный налог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dirty="0" smtClean="0">
                          <a:latin typeface="Book Antiqua" pitchFamily="18" charset="0"/>
                        </a:rPr>
                        <a:t>5824,2</a:t>
                      </a:r>
                      <a:endParaRPr lang="ru-RU" altLang="en-US" dirty="0">
                        <a:latin typeface="Book Antiqua" pitchFamily="18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dirty="0" smtClean="0">
                          <a:latin typeface="Book Antiqua" pitchFamily="18" charset="0"/>
                        </a:rPr>
                        <a:t>5860,9</a:t>
                      </a:r>
                      <a:endParaRPr lang="ru-RU" altLang="en-US" dirty="0">
                        <a:latin typeface="Book Antiqua" pitchFamily="18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Book Antiqua" pitchFamily="18" charset="0"/>
                        </a:rPr>
                        <a:t>4675,8</a:t>
                      </a:r>
                      <a:endParaRPr lang="ru-RU" dirty="0">
                        <a:latin typeface="Book Antiqua" pitchFamily="18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НДФЛ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dirty="0" smtClean="0">
                          <a:latin typeface="Book Antiqua" pitchFamily="18" charset="0"/>
                        </a:rPr>
                        <a:t>168,5</a:t>
                      </a:r>
                      <a:endParaRPr lang="ru-RU" altLang="en-US" dirty="0">
                        <a:latin typeface="Book Antiqua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dirty="0" smtClean="0">
                          <a:latin typeface="Book Antiqua" pitchFamily="18" charset="0"/>
                        </a:rPr>
                        <a:t>178,6</a:t>
                      </a:r>
                      <a:endParaRPr lang="ru-RU" altLang="en-US" dirty="0">
                        <a:latin typeface="Book Antiqua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Book Antiqua" pitchFamily="18" charset="0"/>
                        </a:rPr>
                        <a:t>172,8</a:t>
                      </a:r>
                      <a:endParaRPr lang="ru-RU" dirty="0">
                        <a:latin typeface="Book Antiqua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5052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Налог на имущество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dirty="0" smtClean="0">
                          <a:latin typeface="Book Antiqua" pitchFamily="18" charset="0"/>
                        </a:rPr>
                        <a:t>488,6</a:t>
                      </a:r>
                      <a:endParaRPr lang="ru-RU" altLang="en-US" dirty="0">
                        <a:latin typeface="Book Antiqua" pitchFamily="18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dirty="0" smtClean="0">
                          <a:latin typeface="Book Antiqua" pitchFamily="18" charset="0"/>
                        </a:rPr>
                        <a:t>549,9</a:t>
                      </a:r>
                      <a:endParaRPr lang="ru-RU" altLang="en-US" dirty="0">
                        <a:latin typeface="Book Antiqua" pitchFamily="18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Book Antiqua" pitchFamily="18" charset="0"/>
                        </a:rPr>
                        <a:t>660,6</a:t>
                      </a:r>
                      <a:endParaRPr lang="ru-RU" dirty="0">
                        <a:latin typeface="Book Antiqua" pitchFamily="18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40132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dirty="0"/>
                        <a:t>Арендная плата за землю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dirty="0" smtClean="0">
                          <a:latin typeface="Book Antiqua" pitchFamily="18" charset="0"/>
                        </a:rPr>
                        <a:t>426,5</a:t>
                      </a:r>
                      <a:endParaRPr lang="ru-RU" altLang="en-US" dirty="0">
                        <a:latin typeface="Book Antiqua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dirty="0" smtClean="0">
                          <a:latin typeface="Book Antiqua" pitchFamily="18" charset="0"/>
                        </a:rPr>
                        <a:t>641,2</a:t>
                      </a:r>
                      <a:endParaRPr lang="ru-RU" altLang="en-US" dirty="0">
                        <a:latin typeface="Book Antiqua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Book Antiqua" pitchFamily="18" charset="0"/>
                        </a:rPr>
                        <a:t>330,8</a:t>
                      </a:r>
                      <a:endParaRPr lang="ru-RU" dirty="0">
                        <a:latin typeface="Book Antiqua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8354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Госпошлина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dirty="0" smtClean="0">
                          <a:latin typeface="Book Antiqua" pitchFamily="18" charset="0"/>
                        </a:rPr>
                        <a:t>32,5</a:t>
                      </a:r>
                      <a:endParaRPr lang="ru-RU" altLang="en-US" dirty="0">
                        <a:latin typeface="Book Antiqua" pitchFamily="18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dirty="0" smtClean="0">
                          <a:latin typeface="Book Antiqua" pitchFamily="18" charset="0"/>
                        </a:rPr>
                        <a:t>33,8</a:t>
                      </a:r>
                      <a:endParaRPr lang="ru-RU" altLang="en-US" dirty="0">
                        <a:latin typeface="Book Antiqua" pitchFamily="18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Book Antiqua" pitchFamily="18" charset="0"/>
                        </a:rPr>
                        <a:t>30,4</a:t>
                      </a:r>
                      <a:endParaRPr lang="ru-RU" dirty="0">
                        <a:latin typeface="Book Antiqua" pitchFamily="18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400685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ru-RU" altLang="en-US"/>
                        <a:t>Доходы от продажи земельных участков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dirty="0" smtClean="0">
                          <a:latin typeface="Book Antiqua" pitchFamily="18" charset="0"/>
                        </a:rPr>
                        <a:t>825,6</a:t>
                      </a:r>
                      <a:endParaRPr lang="ru-RU" altLang="en-US" dirty="0">
                        <a:latin typeface="Book Antiqua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dirty="0" smtClean="0">
                          <a:latin typeface="Book Antiqua" pitchFamily="18" charset="0"/>
                        </a:rPr>
                        <a:t>2408,5</a:t>
                      </a:r>
                      <a:endParaRPr lang="ru-RU" altLang="en-US" dirty="0">
                        <a:latin typeface="Book Antiqua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Book Antiqua" pitchFamily="18" charset="0"/>
                        </a:rPr>
                        <a:t>-</a:t>
                      </a:r>
                      <a:endParaRPr lang="ru-RU" dirty="0">
                        <a:latin typeface="Book Antiqua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450215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ru-RU" altLang="en-US"/>
                        <a:t>Штрафы, санкции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dirty="0" smtClean="0">
                          <a:latin typeface="Book Antiqua" pitchFamily="18" charset="0"/>
                        </a:rPr>
                        <a:t>-</a:t>
                      </a:r>
                      <a:endParaRPr lang="ru-RU" altLang="en-US" dirty="0">
                        <a:latin typeface="Book Antiqua" pitchFamily="18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dirty="0">
                          <a:latin typeface="Book Antiqua" pitchFamily="18" charset="0"/>
                        </a:rPr>
                        <a:t>-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Book Antiqua" pitchFamily="18" charset="0"/>
                        </a:rPr>
                        <a:t>10,4</a:t>
                      </a:r>
                      <a:endParaRPr lang="ru-RU" dirty="0">
                        <a:latin typeface="Book Antiqua" pitchFamily="18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43434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ru-RU" altLang="en-US"/>
                        <a:t>Единый сельскохозяйственный налог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dirty="0" smtClean="0">
                          <a:latin typeface="Book Antiqua" pitchFamily="18" charset="0"/>
                        </a:rPr>
                        <a:t>8,3</a:t>
                      </a:r>
                      <a:endParaRPr lang="ru-RU" altLang="en-US" dirty="0">
                        <a:latin typeface="Book Antiqua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dirty="0" smtClean="0">
                          <a:latin typeface="Book Antiqua" pitchFamily="18" charset="0"/>
                        </a:rPr>
                        <a:t>10,6</a:t>
                      </a:r>
                      <a:endParaRPr lang="ru-RU" altLang="en-US" dirty="0">
                        <a:latin typeface="Book Antiqua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Book Antiqua" pitchFamily="18" charset="0"/>
                        </a:rPr>
                        <a:t>-</a:t>
                      </a:r>
                      <a:endParaRPr lang="ru-RU" dirty="0">
                        <a:latin typeface="Book Antiqua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636270"/>
            <a:ext cx="10515600" cy="1039495"/>
          </a:xfrm>
        </p:spPr>
        <p:txBody>
          <a:bodyPr>
            <a:normAutofit fontScale="90000"/>
            <a:scene3d>
              <a:camera prst="orthographicFront"/>
              <a:lightRig rig="threePt" dir="t"/>
            </a:scene3d>
          </a:bodyPr>
          <a:lstStyle/>
          <a:p>
            <a:pPr algn="ctr">
              <a:lnSpc>
                <a:spcPct val="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altLang="en-US" sz="7200" b="1" dirty="0"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Бюджет поселения  </a:t>
            </a:r>
            <a:r>
              <a:rPr lang="ru-RU" altLang="en-US" sz="1400" b="1" dirty="0"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ru-RU" altLang="en-US" sz="1400" b="1" dirty="0"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ru-RU" altLang="en-US" sz="5400" b="1" dirty="0"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Доходы</a:t>
            </a:r>
            <a:r>
              <a:rPr lang="ru-RU" altLang="en-US" sz="7200" b="1" dirty="0"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altLang="en-US" sz="4000" b="1" dirty="0"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тыс. руб.</a:t>
            </a:r>
            <a:r>
              <a:rPr lang="ru-RU" altLang="en-US" sz="40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ru-RU" altLang="en-US" sz="40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endParaRPr lang="ru-RU" altLang="en-US" sz="4000" b="1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6"/>
          <p:cNvGraphicFramePr>
            <a:graphicFrameLocks noGrp="1"/>
          </p:cNvGraphicFramePr>
          <p:nvPr>
            <p:ph sz="half" idx="1"/>
          </p:nvPr>
        </p:nvGraphicFramePr>
        <p:xfrm>
          <a:off x="609599" y="156755"/>
          <a:ext cx="11225349" cy="65053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688975"/>
            <a:ext cx="10515600" cy="773430"/>
          </a:xfrm>
        </p:spPr>
        <p:txBody>
          <a:bodyPr>
            <a:normAutofit fontScale="90000"/>
          </a:bodyPr>
          <a:lstStyle/>
          <a:p>
            <a:pPr algn="ctr">
              <a:lnSpc>
                <a:spcPct val="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altLang="en-US" sz="7200" b="1" dirty="0"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Бюджет поселения                 Р</a:t>
            </a:r>
            <a:r>
              <a:rPr lang="ru-RU" altLang="en-US" sz="4800" b="1" dirty="0"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асходы</a:t>
            </a:r>
            <a:r>
              <a:rPr lang="ru-RU" altLang="en-US" sz="7200" b="1" dirty="0"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altLang="en-US" sz="2000" b="1" dirty="0"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тыс.руб.</a:t>
            </a:r>
          </a:p>
        </p:txBody>
      </p:sp>
      <p:graphicFrame>
        <p:nvGraphicFramePr>
          <p:cNvPr id="5" name="Замещающее 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317500" y="1310005"/>
          <a:ext cx="11557635" cy="53562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86730"/>
                <a:gridCol w="2024380"/>
                <a:gridCol w="2092960"/>
                <a:gridCol w="1853565"/>
              </a:tblGrid>
              <a:tr h="429260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ru-RU" altLang="en-US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dirty="0" smtClean="0"/>
                        <a:t>202</a:t>
                      </a:r>
                      <a:r>
                        <a:rPr lang="en-US" altLang="en-US" dirty="0" smtClean="0"/>
                        <a:t>1</a:t>
                      </a:r>
                      <a:r>
                        <a:rPr lang="ru-RU" altLang="en-US" dirty="0" smtClean="0"/>
                        <a:t> </a:t>
                      </a:r>
                      <a:r>
                        <a:rPr lang="ru-RU" altLang="en-US" dirty="0"/>
                        <a:t>год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dirty="0" smtClean="0"/>
                        <a:t>202</a:t>
                      </a:r>
                      <a:r>
                        <a:rPr lang="en-US" altLang="en-US" dirty="0" smtClean="0"/>
                        <a:t>2</a:t>
                      </a:r>
                      <a:r>
                        <a:rPr lang="ru-RU" altLang="en-US" dirty="0" smtClean="0"/>
                        <a:t> </a:t>
                      </a:r>
                      <a:r>
                        <a:rPr lang="ru-RU" altLang="en-US" dirty="0"/>
                        <a:t>год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dirty="0" smtClean="0"/>
                        <a:t>202</a:t>
                      </a:r>
                      <a:r>
                        <a:rPr lang="en-US" altLang="en-US" dirty="0" smtClean="0"/>
                        <a:t>3</a:t>
                      </a:r>
                      <a:r>
                        <a:rPr lang="ru-RU" altLang="en-US" dirty="0" smtClean="0"/>
                        <a:t> </a:t>
                      </a:r>
                      <a:r>
                        <a:rPr lang="ru-RU" altLang="en-US" dirty="0"/>
                        <a:t>год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50546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b="1"/>
                        <a:t>Расходы на благоустройство территории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5662,9</a:t>
                      </a:r>
                      <a:endParaRPr lang="ru-RU" altLang="en-US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6615,9</a:t>
                      </a:r>
                      <a:endParaRPr lang="ru-RU" altLang="en-US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10457</a:t>
                      </a:r>
                      <a:r>
                        <a:rPr lang="ru-RU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,4</a:t>
                      </a:r>
                      <a:endParaRPr lang="ru-RU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1600"/>
                        <a:t>в том числе: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ru-RU" altLang="en-US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ru-RU" altLang="en-US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42926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Оплата уличного освещения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3461,1</a:t>
                      </a:r>
                      <a:endParaRPr lang="ru-RU" altLang="en-US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3379,7</a:t>
                      </a:r>
                      <a:endParaRPr lang="ru-RU" altLang="en-US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3795,3</a:t>
                      </a:r>
                      <a:endParaRPr lang="ru-RU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3401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Ремонт уличного освещения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455,8</a:t>
                      </a:r>
                      <a:endParaRPr lang="ru-RU" altLang="en-US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360,9</a:t>
                      </a:r>
                      <a:endParaRPr lang="ru-RU" altLang="en-US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367,2</a:t>
                      </a:r>
                      <a:endParaRPr lang="ru-RU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3401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Содержание гражданских кладбищ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556,0</a:t>
                      </a:r>
                      <a:endParaRPr lang="ru-RU" altLang="en-US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91,8</a:t>
                      </a:r>
                      <a:endParaRPr lang="ru-RU" altLang="en-US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5253,3</a:t>
                      </a:r>
                      <a:endParaRPr lang="ru-RU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3401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Прочие расходы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1190,0</a:t>
                      </a:r>
                      <a:endParaRPr lang="ru-RU" altLang="en-US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2783,5</a:t>
                      </a:r>
                      <a:endParaRPr lang="ru-RU" altLang="en-US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1041,6</a:t>
                      </a:r>
                      <a:endParaRPr lang="ru-RU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3401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b="1"/>
                        <a:t>Содержание и ремонт дорог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5367,9</a:t>
                      </a:r>
                      <a:endParaRPr lang="ru-RU" altLang="en-US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5326,3</a:t>
                      </a:r>
                      <a:endParaRPr lang="ru-RU" altLang="en-US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5373,1</a:t>
                      </a:r>
                      <a:endParaRPr lang="ru-RU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b="1"/>
                        <a:t>Расходы на содержание СДК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13946,6</a:t>
                      </a:r>
                      <a:endParaRPr lang="ru-RU" altLang="en-US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14808,5</a:t>
                      </a:r>
                      <a:endParaRPr lang="ru-RU" altLang="en-US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16503,1</a:t>
                      </a:r>
                      <a:endParaRPr lang="ru-RU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42926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b="1"/>
                        <a:t>Содержание контрольно - счётной палаты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28,2</a:t>
                      </a:r>
                      <a:endParaRPr lang="ru-RU" altLang="en-US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29,5</a:t>
                      </a:r>
                      <a:endParaRPr lang="ru-RU" altLang="en-US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31,7</a:t>
                      </a:r>
                      <a:endParaRPr lang="ru-RU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b="1"/>
                        <a:t>Публикация нормативно-правовых актов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28,9</a:t>
                      </a:r>
                      <a:endParaRPr lang="ru-RU" altLang="en-US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10,4</a:t>
                      </a:r>
                      <a:endParaRPr lang="ru-RU" altLang="en-US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4,0</a:t>
                      </a:r>
                      <a:endParaRPr lang="ru-RU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b="1"/>
                        <a:t>Оформление земельных долей (межевание)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550,9</a:t>
                      </a:r>
                      <a:endParaRPr lang="ru-RU" altLang="en-US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529,0</a:t>
                      </a:r>
                      <a:endParaRPr lang="ru-RU" altLang="en-US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151,3</a:t>
                      </a:r>
                      <a:endParaRPr lang="ru-RU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50546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b="1"/>
                        <a:t>Противопожарная безопасность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373,3</a:t>
                      </a:r>
                      <a:endParaRPr lang="ru-RU" altLang="en-US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223,2</a:t>
                      </a:r>
                      <a:endParaRPr lang="ru-RU" altLang="en-US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104,4</a:t>
                      </a:r>
                      <a:endParaRPr lang="ru-RU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Замещающее содержимое 5"/>
          <p:cNvGraphicFramePr>
            <a:graphicFrameLocks noGrp="1"/>
          </p:cNvGraphicFramePr>
          <p:nvPr>
            <p:ph sz="half" idx="1"/>
          </p:nvPr>
        </p:nvGraphicFramePr>
        <p:xfrm>
          <a:off x="271780" y="210820"/>
          <a:ext cx="11649075" cy="6435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7720" y="335280"/>
            <a:ext cx="10636250" cy="1325880"/>
          </a:xfrm>
        </p:spPr>
        <p:txBody>
          <a:bodyPr/>
          <a:lstStyle/>
          <a:p>
            <a:pPr algn="ctr"/>
            <a:r>
              <a:rPr lang="ru-RU" altLang="en-US" b="1" dirty="0"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</a:rPr>
              <a:t>Недоимка по налогам</a:t>
            </a:r>
          </a:p>
        </p:txBody>
      </p:sp>
      <p:graphicFrame>
        <p:nvGraphicFramePr>
          <p:cNvPr id="5" name="Замещающее 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476250" y="1825625"/>
          <a:ext cx="11210290" cy="43287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2890"/>
                <a:gridCol w="2802255"/>
                <a:gridCol w="2802890"/>
                <a:gridCol w="2802255"/>
              </a:tblGrid>
              <a:tr h="1442720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ru-RU" altLang="en-US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3600" b="1" dirty="0" smtClean="0"/>
                        <a:t>2022 </a:t>
                      </a:r>
                      <a:r>
                        <a:rPr lang="ru-RU" altLang="en-US" sz="3600" b="1" dirty="0" smtClean="0"/>
                        <a:t>год</a:t>
                      </a:r>
                      <a:endParaRPr lang="ru-RU" altLang="en-US" sz="3600" b="1" dirty="0"/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3600" b="1" dirty="0" smtClean="0"/>
                        <a:t>2023 </a:t>
                      </a:r>
                      <a:r>
                        <a:rPr lang="ru-RU" altLang="en-US" sz="3600" b="1" dirty="0"/>
                        <a:t>год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3600" b="1"/>
                        <a:t>% роста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</a:tr>
              <a:tr h="144335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2800" b="1"/>
                        <a:t>Земельный налог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buNone/>
                      </a:pPr>
                      <a:endParaRPr lang="ru-RU" altLang="en-US" sz="2800" b="1" dirty="0"/>
                    </a:p>
                    <a:p>
                      <a:pPr algn="r">
                        <a:buNone/>
                      </a:pPr>
                      <a:r>
                        <a:rPr lang="ru-RU" altLang="en-US" sz="2800" b="1" dirty="0" smtClean="0"/>
                        <a:t>2636,1 </a:t>
                      </a:r>
                      <a:r>
                        <a:rPr lang="ru-RU" altLang="en-US" sz="2800" b="1" dirty="0">
                          <a:sym typeface="+mn-ea"/>
                        </a:rPr>
                        <a:t>тыс.руб.</a:t>
                      </a:r>
                    </a:p>
                    <a:p>
                      <a:pPr algn="ctr">
                        <a:buNone/>
                      </a:pPr>
                      <a:endParaRPr lang="ru-RU" altLang="en-US" sz="2800" b="1" dirty="0"/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buNone/>
                      </a:pPr>
                      <a:endParaRPr lang="ru-RU" altLang="en-US" sz="2800" b="1" dirty="0"/>
                    </a:p>
                    <a:p>
                      <a:pPr algn="r">
                        <a:buNone/>
                      </a:pPr>
                      <a:r>
                        <a:rPr lang="ru-RU" altLang="en-US" sz="2800" b="1" dirty="0" smtClean="0"/>
                        <a:t>1016,2 </a:t>
                      </a:r>
                      <a:r>
                        <a:rPr lang="ru-RU" altLang="en-US" sz="2800" b="1" dirty="0">
                          <a:sym typeface="+mn-ea"/>
                        </a:rPr>
                        <a:t>тыс.руб.</a:t>
                      </a:r>
                    </a:p>
                    <a:p>
                      <a:pPr algn="ctr">
                        <a:buNone/>
                      </a:pPr>
                      <a:endParaRPr lang="ru-RU" altLang="en-US" sz="2800" b="1" dirty="0"/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2800" b="1" dirty="0" smtClean="0"/>
                        <a:t>38</a:t>
                      </a:r>
                      <a:endParaRPr lang="ru-RU" altLang="en-US" sz="2800" b="1" dirty="0"/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44272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2800" b="1"/>
                        <a:t>Налог на имущество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ru-RU" altLang="en-US" sz="2800" b="1" dirty="0"/>
                    </a:p>
                    <a:p>
                      <a:pPr algn="ctr">
                        <a:buNone/>
                      </a:pPr>
                      <a:r>
                        <a:rPr lang="ru-RU" altLang="en-US" sz="2800" b="1" dirty="0" smtClean="0"/>
                        <a:t>279,2 </a:t>
                      </a:r>
                      <a:r>
                        <a:rPr lang="ru-RU" altLang="en-US" sz="2800" b="1" dirty="0">
                          <a:sym typeface="+mn-ea"/>
                        </a:rPr>
                        <a:t>тыс.руб.</a:t>
                      </a:r>
                    </a:p>
                    <a:p>
                      <a:pPr algn="ctr">
                        <a:buNone/>
                      </a:pPr>
                      <a:endParaRPr lang="ru-RU" altLang="en-US" sz="2800" b="1" dirty="0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ru-RU" altLang="en-US" sz="2800" b="1" dirty="0"/>
                    </a:p>
                    <a:p>
                      <a:pPr algn="ctr">
                        <a:buNone/>
                      </a:pPr>
                      <a:r>
                        <a:rPr lang="ru-RU" altLang="en-US" sz="2800" b="1" dirty="0" smtClean="0"/>
                        <a:t>138,1 </a:t>
                      </a:r>
                      <a:r>
                        <a:rPr lang="ru-RU" altLang="en-US" sz="2800" b="1" dirty="0">
                          <a:sym typeface="+mn-ea"/>
                        </a:rPr>
                        <a:t>тыс.руб.</a:t>
                      </a:r>
                    </a:p>
                    <a:p>
                      <a:pPr algn="ctr">
                        <a:buNone/>
                      </a:pPr>
                      <a:endParaRPr lang="ru-RU" altLang="en-US" sz="2800" b="1" dirty="0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2800" b="1" dirty="0" smtClean="0"/>
                        <a:t>49</a:t>
                      </a:r>
                      <a:endParaRPr lang="ru-RU" altLang="en-US" sz="2800" b="1" dirty="0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829" y="0"/>
            <a:ext cx="10515600" cy="1165225"/>
          </a:xfrm>
        </p:spPr>
        <p:txBody>
          <a:bodyPr>
            <a:normAutofit/>
          </a:bodyPr>
          <a:lstStyle/>
          <a:p>
            <a:pPr algn="ctr"/>
            <a:r>
              <a:rPr lang="ru-RU" altLang="en-US" sz="6000" b="1" dirty="0"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Расходы по благоустройству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614420" y="1286510"/>
            <a:ext cx="4963795" cy="7918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en-US" sz="4800" dirty="0" smtClean="0"/>
              <a:t>1725,0 </a:t>
            </a:r>
            <a:r>
              <a:rPr lang="ru-RU" altLang="en-US" sz="4800" dirty="0"/>
              <a:t>тыс.руб.</a:t>
            </a:r>
          </a:p>
        </p:txBody>
      </p:sp>
      <p:cxnSp>
        <p:nvCxnSpPr>
          <p:cNvPr id="6" name="Прямая со стрелкой 5"/>
          <p:cNvCxnSpPr/>
          <p:nvPr/>
        </p:nvCxnSpPr>
        <p:spPr>
          <a:xfrm flipH="1">
            <a:off x="1923415" y="2013585"/>
            <a:ext cx="1713865" cy="10026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flipH="1">
            <a:off x="4607560" y="2110740"/>
            <a:ext cx="32385" cy="14712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>
            <a:stCxn id="5" idx="2"/>
          </p:cNvCxnSpPr>
          <p:nvPr/>
        </p:nvCxnSpPr>
        <p:spPr>
          <a:xfrm flipH="1">
            <a:off x="6095365" y="2078355"/>
            <a:ext cx="1270" cy="27489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7679690" y="2094230"/>
            <a:ext cx="32385" cy="1520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8536940" y="2062480"/>
            <a:ext cx="1438910" cy="10344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stCxn id="5" idx="1"/>
          </p:cNvCxnSpPr>
          <p:nvPr/>
        </p:nvCxnSpPr>
        <p:spPr>
          <a:xfrm flipH="1" flipV="1">
            <a:off x="1826260" y="1641475"/>
            <a:ext cx="1788160" cy="412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5" idx="3"/>
          </p:cNvCxnSpPr>
          <p:nvPr/>
        </p:nvCxnSpPr>
        <p:spPr>
          <a:xfrm>
            <a:off x="8578215" y="1682750"/>
            <a:ext cx="1964055" cy="400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64135" y="995045"/>
            <a:ext cx="1729740" cy="130937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en-US"/>
              <a:t>Спиливание деревьев и кустарников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452120" y="3064510"/>
            <a:ext cx="2425700" cy="74422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en-US" dirty="0" smtClean="0"/>
              <a:t>Установка детской площадки в д. </a:t>
            </a:r>
            <a:r>
              <a:rPr lang="ru-RU" altLang="en-US" dirty="0" err="1" smtClean="0"/>
              <a:t>Лукино</a:t>
            </a:r>
            <a:endParaRPr lang="ru-RU" alt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3354070" y="3614420"/>
            <a:ext cx="2538730" cy="121221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en-US"/>
              <a:t>Обкос заброшенных территорий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4559300" y="4940300"/>
            <a:ext cx="2781300" cy="150368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en-US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Благоустройство гражданских и воинских захоронений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6370320" y="3614420"/>
            <a:ext cx="2758440" cy="121285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en-US"/>
              <a:t>Уборка и вывоз несанкционированных свалок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9280525" y="3178175"/>
            <a:ext cx="2668270" cy="80835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en-US"/>
              <a:t>Установка информационных досок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10542905" y="1108075"/>
            <a:ext cx="1600200" cy="121285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en-US"/>
              <a:t>Химобработка борщевика Сосновского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950720"/>
          </a:xfrm>
        </p:spPr>
        <p:txBody>
          <a:bodyPr>
            <a:normAutofit/>
          </a:bodyPr>
          <a:lstStyle/>
          <a:p>
            <a:pPr algn="ctr"/>
            <a:r>
              <a:rPr lang="ru-RU" altLang="en-US" sz="5400" b="1" dirty="0"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Расходы по противопожарной безопасности</a:t>
            </a:r>
          </a:p>
        </p:txBody>
      </p:sp>
      <p:sp>
        <p:nvSpPr>
          <p:cNvPr id="7" name="Блок-схема: альтернативный процесс 6"/>
          <p:cNvSpPr/>
          <p:nvPr/>
        </p:nvSpPr>
        <p:spPr>
          <a:xfrm>
            <a:off x="1574800" y="2251710"/>
            <a:ext cx="4039870" cy="1426210"/>
          </a:xfrm>
          <a:prstGeom prst="flowChartAlternateProcess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en-US" sz="2800" dirty="0">
                <a:solidFill>
                  <a:schemeClr val="tx1"/>
                </a:solidFill>
              </a:rPr>
              <a:t>Опашка 17 населённых пунктов </a:t>
            </a:r>
            <a:r>
              <a:rPr lang="ru-RU" altLang="en-US" sz="2800" dirty="0" smtClean="0">
                <a:solidFill>
                  <a:schemeClr val="tx1"/>
                </a:solidFill>
              </a:rPr>
              <a:t>– 147,5 </a:t>
            </a:r>
            <a:r>
              <a:rPr lang="ru-RU" altLang="en-US" sz="2800" dirty="0">
                <a:solidFill>
                  <a:schemeClr val="tx1"/>
                </a:solidFill>
              </a:rPr>
              <a:t>тыс.руб.</a:t>
            </a:r>
          </a:p>
        </p:txBody>
      </p:sp>
      <p:sp>
        <p:nvSpPr>
          <p:cNvPr id="8" name="Блок-схема: альтернативный процесс 7"/>
          <p:cNvSpPr/>
          <p:nvPr/>
        </p:nvSpPr>
        <p:spPr>
          <a:xfrm>
            <a:off x="6280150" y="2251710"/>
            <a:ext cx="4243070" cy="1389380"/>
          </a:xfrm>
          <a:prstGeom prst="flowChartAlternateProcess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en-US" sz="2800" dirty="0">
                <a:solidFill>
                  <a:schemeClr val="tx1"/>
                </a:solidFill>
              </a:rPr>
              <a:t>Приобретение противопожарного инвентаря </a:t>
            </a:r>
            <a:r>
              <a:rPr lang="ru-RU" altLang="en-US" sz="2800" dirty="0" smtClean="0">
                <a:solidFill>
                  <a:schemeClr val="tx1"/>
                </a:solidFill>
              </a:rPr>
              <a:t>– 7,9</a:t>
            </a:r>
            <a:endParaRPr lang="ru-RU" altLang="en-US" sz="2800" dirty="0">
              <a:solidFill>
                <a:schemeClr val="tx1"/>
              </a:solidFill>
            </a:endParaRP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398780" y="4216400"/>
            <a:ext cx="4780915" cy="1871345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en-US" sz="2800" dirty="0">
                <a:solidFill>
                  <a:schemeClr val="tx1"/>
                </a:solidFill>
                <a:sym typeface="+mn-ea"/>
              </a:rPr>
              <a:t>Содержание подъездов к пожарным водоёмам -               </a:t>
            </a:r>
            <a:r>
              <a:rPr lang="ru-RU" altLang="en-US" sz="2800" dirty="0" smtClean="0">
                <a:solidFill>
                  <a:schemeClr val="tx1"/>
                </a:solidFill>
                <a:sym typeface="+mn-ea"/>
              </a:rPr>
              <a:t>10,0 </a:t>
            </a:r>
            <a:r>
              <a:rPr lang="ru-RU" altLang="en-US" sz="2800" dirty="0">
                <a:solidFill>
                  <a:schemeClr val="tx1"/>
                </a:solidFill>
                <a:sym typeface="+mn-ea"/>
              </a:rPr>
              <a:t>т.руб.</a:t>
            </a:r>
            <a:endParaRPr lang="ru-RU" altLang="en-US" sz="2800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6772910" y="4216400"/>
            <a:ext cx="4928870" cy="187071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en-US" sz="2800" dirty="0" err="1">
                <a:solidFill>
                  <a:schemeClr val="tx1"/>
                </a:solidFill>
              </a:rPr>
              <a:t>Обкос</a:t>
            </a:r>
            <a:r>
              <a:rPr lang="ru-RU" altLang="en-US" sz="2800" dirty="0">
                <a:solidFill>
                  <a:schemeClr val="tx1"/>
                </a:solidFill>
              </a:rPr>
              <a:t> пожарных водоёмов </a:t>
            </a:r>
            <a:r>
              <a:rPr lang="ru-RU" altLang="en-US" sz="2800" dirty="0" smtClean="0">
                <a:solidFill>
                  <a:schemeClr val="tx1"/>
                </a:solidFill>
              </a:rPr>
              <a:t>– 57,8 </a:t>
            </a:r>
            <a:r>
              <a:rPr lang="ru-RU" altLang="en-US" sz="2800" dirty="0">
                <a:solidFill>
                  <a:schemeClr val="tx1"/>
                </a:solidFill>
              </a:rPr>
              <a:t>т. руб.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4954" y="365760"/>
            <a:ext cx="10515600" cy="1371600"/>
          </a:xfrm>
        </p:spPr>
        <p:txBody>
          <a:bodyPr>
            <a:noAutofit/>
          </a:bodyPr>
          <a:lstStyle/>
          <a:p>
            <a:pPr algn="ctr"/>
            <a:r>
              <a:rPr lang="ru-RU" altLang="en-US" sz="5400" b="1" dirty="0"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Ремонт дорог местного значения</a:t>
            </a:r>
          </a:p>
        </p:txBody>
      </p:sp>
      <p:graphicFrame>
        <p:nvGraphicFramePr>
          <p:cNvPr id="5" name="Замещающее 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577668" y="1719943"/>
          <a:ext cx="11205845" cy="39477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67761"/>
                <a:gridCol w="3378834"/>
                <a:gridCol w="4159250"/>
              </a:tblGrid>
              <a:tr h="46228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2800" dirty="0"/>
                        <a:t>Населённый пункт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2800"/>
                        <a:t>Покрытие дороги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2800"/>
                        <a:t>Израсходовано средств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28003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800" b="1" dirty="0"/>
                        <a:t>д. </a:t>
                      </a:r>
                      <a:r>
                        <a:rPr lang="ru-RU" sz="1800" b="1" dirty="0" smtClean="0"/>
                        <a:t>Большое </a:t>
                      </a:r>
                      <a:r>
                        <a:rPr lang="ru-RU" sz="1800" b="1" dirty="0" err="1" smtClean="0"/>
                        <a:t>Учно</a:t>
                      </a:r>
                      <a:r>
                        <a:rPr lang="ru-RU" sz="1800" b="1" dirty="0" smtClean="0"/>
                        <a:t>, ул. Садовая</a:t>
                      </a:r>
                      <a:endParaRPr lang="ru-RU" sz="1800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1800" b="1" dirty="0" smtClean="0">
                          <a:sym typeface="+mn-ea"/>
                        </a:rPr>
                        <a:t>асфальтовое</a:t>
                      </a:r>
                      <a:endParaRPr lang="ru-RU" altLang="en-US" sz="1800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1800" b="1" dirty="0" smtClean="0"/>
                        <a:t>1020,7 </a:t>
                      </a:r>
                      <a:r>
                        <a:rPr lang="ru-RU" altLang="en-US" sz="1800" b="1" dirty="0"/>
                        <a:t>тыс.руб.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1800" b="1" dirty="0"/>
                        <a:t>д. </a:t>
                      </a:r>
                      <a:r>
                        <a:rPr lang="ru-RU" altLang="en-US" sz="1800" b="1" dirty="0" smtClean="0"/>
                        <a:t>Борисово,  ул. Центральная</a:t>
                      </a:r>
                      <a:endParaRPr lang="ru-RU" altLang="en-US" sz="1800" b="1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1800" b="1" dirty="0" smtClean="0">
                          <a:sym typeface="+mn-ea"/>
                        </a:rPr>
                        <a:t>асфальтовое</a:t>
                      </a:r>
                      <a:endParaRPr lang="ru-RU" altLang="en-US" sz="1800" b="1" dirty="0">
                        <a:sym typeface="+mn-ea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1800" b="1" dirty="0" smtClean="0"/>
                        <a:t>720,9 </a:t>
                      </a:r>
                      <a:r>
                        <a:rPr lang="ru-RU" altLang="en-US" sz="1800" b="1" dirty="0"/>
                        <a:t>тыс.руб.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9878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1800" b="1" dirty="0"/>
                        <a:t>д. Устрека, ул. </a:t>
                      </a:r>
                      <a:r>
                        <a:rPr lang="ru-RU" altLang="en-US" sz="1800" b="1" dirty="0" smtClean="0"/>
                        <a:t>Спортивная</a:t>
                      </a:r>
                      <a:endParaRPr lang="ru-RU" altLang="en-US" sz="1800" b="1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1800" b="1">
                          <a:sym typeface="+mn-ea"/>
                        </a:rPr>
                        <a:t>щебёночно - гравийное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1800" b="1" dirty="0" smtClean="0"/>
                        <a:t>297,6 </a:t>
                      </a:r>
                      <a:r>
                        <a:rPr lang="ru-RU" altLang="en-US" sz="1800" b="1" dirty="0"/>
                        <a:t>тыс.руб.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4163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1800" b="1" dirty="0"/>
                        <a:t>д. Устрека, ул. </a:t>
                      </a:r>
                      <a:r>
                        <a:rPr lang="ru-RU" altLang="en-US" sz="1800" b="1" dirty="0" smtClean="0"/>
                        <a:t>Зеленая</a:t>
                      </a:r>
                      <a:endParaRPr lang="ru-RU" altLang="en-US" sz="1800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1800" b="1">
                          <a:sym typeface="+mn-ea"/>
                        </a:rPr>
                        <a:t>щебёночно - гравийное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1800" b="1" dirty="0" smtClean="0"/>
                        <a:t>373,0 </a:t>
                      </a:r>
                      <a:r>
                        <a:rPr lang="ru-RU" altLang="en-US" sz="1800" b="1" dirty="0"/>
                        <a:t>тыс.руб.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5814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1800" b="1" dirty="0"/>
                        <a:t>д. </a:t>
                      </a:r>
                      <a:r>
                        <a:rPr lang="ru-RU" altLang="en-US" sz="1800" b="1" dirty="0" err="1" smtClean="0"/>
                        <a:t>Волковицы</a:t>
                      </a:r>
                      <a:endParaRPr lang="ru-RU" altLang="en-US" sz="1800" b="1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1800" b="1">
                          <a:sym typeface="+mn-ea"/>
                        </a:rPr>
                        <a:t>щебёночно - гравийное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1800" b="1" dirty="0" smtClean="0"/>
                        <a:t>382,1 </a:t>
                      </a:r>
                      <a:r>
                        <a:rPr lang="ru-RU" altLang="en-US" sz="1800" b="1" dirty="0"/>
                        <a:t>тыс.руб.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1800" b="1" dirty="0"/>
                        <a:t>д. </a:t>
                      </a:r>
                      <a:r>
                        <a:rPr lang="ru-RU" altLang="en-US" sz="1800" b="1" dirty="0" err="1" smtClean="0"/>
                        <a:t>Луньшино</a:t>
                      </a:r>
                      <a:endParaRPr lang="ru-RU" altLang="en-US" sz="1800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1800" b="1">
                          <a:sym typeface="+mn-ea"/>
                        </a:rPr>
                        <a:t>щебёночно - гравийное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1800" b="1" dirty="0" smtClean="0"/>
                        <a:t>187,3 </a:t>
                      </a:r>
                      <a:r>
                        <a:rPr lang="ru-RU" altLang="en-US" sz="1800" b="1" dirty="0"/>
                        <a:t>тыс.руб.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4099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1800" b="1" dirty="0"/>
                        <a:t>д. </a:t>
                      </a:r>
                      <a:r>
                        <a:rPr lang="ru-RU" altLang="en-US" sz="1800" b="1" dirty="0" smtClean="0"/>
                        <a:t>Пустошь, ул. Придорожная</a:t>
                      </a:r>
                      <a:endParaRPr lang="ru-RU" altLang="en-US" sz="1800" b="1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1800" b="1">
                          <a:sym typeface="+mn-ea"/>
                        </a:rPr>
                        <a:t>щебёночно - гравийное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1800" b="1" dirty="0" smtClean="0"/>
                        <a:t>595,4 </a:t>
                      </a:r>
                      <a:r>
                        <a:rPr lang="ru-RU" altLang="en-US" sz="1800" b="1" dirty="0"/>
                        <a:t>тыс.руб.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1800" b="1" dirty="0"/>
                        <a:t>д. </a:t>
                      </a:r>
                      <a:r>
                        <a:rPr lang="ru-RU" altLang="en-US" sz="1800" b="1" dirty="0" err="1" smtClean="0"/>
                        <a:t>Хутонька</a:t>
                      </a:r>
                      <a:endParaRPr lang="ru-RU" altLang="en-US" sz="1800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1800" b="1">
                          <a:sym typeface="+mn-ea"/>
                        </a:rPr>
                        <a:t>щебёночно - гравийное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1800" b="1" dirty="0" smtClean="0"/>
                        <a:t>599,9 </a:t>
                      </a:r>
                      <a:r>
                        <a:rPr lang="ru-RU" altLang="en-US" sz="1800" b="1" dirty="0"/>
                        <a:t>тыс.руб.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206</TotalTime>
  <Words>644</Words>
  <Application>WPS Presentation</Application>
  <PresentationFormat>Произвольный</PresentationFormat>
  <Paragraphs>214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Бумажная</vt:lpstr>
      <vt:lpstr>Бюджет для граждан</vt:lpstr>
      <vt:lpstr>Бюджет поселения   Доходы тыс. руб. </vt:lpstr>
      <vt:lpstr>Слайд 3</vt:lpstr>
      <vt:lpstr>Бюджет поселения                 Расходы тыс.руб.</vt:lpstr>
      <vt:lpstr>Слайд 5</vt:lpstr>
      <vt:lpstr>Недоимка по налогам</vt:lpstr>
      <vt:lpstr>Расходы по благоустройству</vt:lpstr>
      <vt:lpstr>Расходы по противопожарной безопасности</vt:lpstr>
      <vt:lpstr>Ремонт дорог местного значения</vt:lpstr>
      <vt:lpstr>Уличное освещение</vt:lpstr>
      <vt:lpstr>ПЕРЕЧЕНЬ муниципальных программ Наговского сельского поселения в 2023 году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для граждан</dc:title>
  <dc:creator>User</dc:creator>
  <cp:lastModifiedBy>Бухгалтер</cp:lastModifiedBy>
  <cp:revision>32</cp:revision>
  <dcterms:created xsi:type="dcterms:W3CDTF">2017-04-05T10:01:00Z</dcterms:created>
  <dcterms:modified xsi:type="dcterms:W3CDTF">2025-03-27T09:11:33Z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1049-11.2.0.11042</vt:lpwstr>
  </property>
  <property fmtid="{D5CDD505-2E9C-101B-9397-08002B2CF9AE}" pid="3" name="ICV">
    <vt:lpwstr>4F53613355CA485C9ADAA01E0FA75518</vt:lpwstr>
  </property>
</Properties>
</file>