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33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2346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Office_Excel2.xlsx"/><Relationship Id="rId1" Type="http://schemas.openxmlformats.org/officeDocument/2006/relationships/image" Target="../media/image1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>
                <a:solidFill>
                  <a:schemeClr val="bg2"/>
                </a:solidFill>
              </a:defRPr>
            </a:pPr>
            <a:r>
              <a:rPr lang="ru-RU" sz="1800" b="1" i="0" baseline="0" dirty="0" smtClean="0">
                <a:solidFill>
                  <a:schemeClr val="bg2"/>
                </a:solidFill>
              </a:rPr>
              <a:t>Бюджет Наговского сельского поселения </a:t>
            </a:r>
            <a:endParaRPr lang="ru-RU" dirty="0" smtClean="0">
              <a:solidFill>
                <a:schemeClr val="bg2"/>
              </a:solidFill>
            </a:endParaRPr>
          </a:p>
          <a:p>
            <a:pPr>
              <a:defRPr>
                <a:solidFill>
                  <a:schemeClr val="bg2"/>
                </a:solidFill>
              </a:defRPr>
            </a:pPr>
            <a:r>
              <a:rPr lang="ru-RU" sz="1800" b="1" i="0" baseline="0" dirty="0" smtClean="0">
                <a:solidFill>
                  <a:schemeClr val="bg2"/>
                </a:solidFill>
              </a:rPr>
              <a:t>Доходная часть за </a:t>
            </a:r>
            <a:r>
              <a:rPr lang="en-US" sz="1800" b="1" i="0" baseline="0" dirty="0" smtClean="0">
                <a:solidFill>
                  <a:schemeClr val="bg2"/>
                </a:solidFill>
              </a:rPr>
              <a:t>202</a:t>
            </a:r>
            <a:r>
              <a:rPr lang="ru-RU" sz="1800" b="1" i="0" baseline="0" dirty="0" smtClean="0">
                <a:solidFill>
                  <a:schemeClr val="bg2"/>
                </a:solidFill>
              </a:rPr>
              <a:t>4</a:t>
            </a:r>
            <a:r>
              <a:rPr lang="en-US" sz="1800" b="1" i="0" baseline="0" dirty="0" smtClean="0">
                <a:solidFill>
                  <a:schemeClr val="bg2"/>
                </a:solidFill>
              </a:rPr>
              <a:t> </a:t>
            </a:r>
            <a:r>
              <a:rPr lang="ru-RU" sz="1800" b="1" i="0" baseline="0" dirty="0" smtClean="0">
                <a:solidFill>
                  <a:schemeClr val="bg2"/>
                </a:solidFill>
              </a:rPr>
              <a:t>год</a:t>
            </a:r>
            <a:endParaRPr lang="ru-RU" dirty="0" smtClean="0">
              <a:solidFill>
                <a:schemeClr val="bg2"/>
              </a:solidFill>
            </a:endParaRPr>
          </a:p>
          <a:p>
            <a:pPr>
              <a:defRPr>
                <a:solidFill>
                  <a:schemeClr val="bg2"/>
                </a:solidFill>
              </a:defRPr>
            </a:pPr>
            <a:r>
              <a:rPr lang="ru-RU" sz="1800" b="1" i="0" baseline="0" dirty="0" smtClean="0">
                <a:solidFill>
                  <a:schemeClr val="bg2"/>
                </a:solidFill>
              </a:rPr>
              <a:t>(тыс.руб.)</a:t>
            </a:r>
            <a:endParaRPr lang="ru-RU" dirty="0" smtClean="0">
              <a:solidFill>
                <a:schemeClr val="bg2"/>
              </a:solidFill>
            </a:endParaRPr>
          </a:p>
          <a:p>
            <a:pPr>
              <a:defRPr>
                <a:solidFill>
                  <a:schemeClr val="bg2"/>
                </a:solidFill>
              </a:defRPr>
            </a:pPr>
            <a:endParaRPr lang="ru-RU" dirty="0">
              <a:solidFill>
                <a:schemeClr val="bg2"/>
              </a:solidFill>
            </a:endParaRP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9470491296083551E-2"/>
          <c:y val="0.37018465860616462"/>
          <c:w val="0.85010996094642577"/>
          <c:h val="0.6013633187206373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4.1539091421954222E-2"/>
                  <c:y val="-1.754538847831703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4446,4</a:t>
                    </a:r>
                    <a:r>
                      <a:rPr lang="en-US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 </a:t>
                    </a:r>
                    <a:r>
                      <a:rPr lang="en-US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- </a:t>
                    </a:r>
                    <a:r>
                      <a:rPr lang="ru-RU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53</a:t>
                    </a:r>
                    <a:r>
                      <a:rPr lang="en-US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%</a:t>
                    </a:r>
                    <a:endParaRPr lang="en-US" dirty="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c:rich>
              </c:tx>
              <c:showPercent val="1"/>
            </c:dLbl>
            <c:dLbl>
              <c:idx val="1"/>
              <c:layout>
                <c:manualLayout>
                  <c:x val="-9.6995384586923472E-2"/>
                  <c:y val="1.221639633192215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240,1</a:t>
                    </a:r>
                    <a:r>
                      <a:rPr lang="en-US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- </a:t>
                    </a:r>
                    <a:r>
                      <a:rPr lang="en-US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3</a:t>
                    </a:r>
                    <a:r>
                      <a:rPr lang="en-US" dirty="0"/>
                      <a:t>%</a:t>
                    </a:r>
                  </a:p>
                </c:rich>
              </c:tx>
              <c:showPercent val="1"/>
            </c:dLbl>
            <c:dLbl>
              <c:idx val="2"/>
              <c:layout>
                <c:manualLayout>
                  <c:x val="-0.11259854165728445"/>
                  <c:y val="-9.672539214922710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764,9</a:t>
                    </a:r>
                    <a:r>
                      <a:rPr lang="en-US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 </a:t>
                    </a:r>
                    <a:r>
                      <a:rPr lang="en-US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- </a:t>
                    </a:r>
                    <a:r>
                      <a:rPr lang="ru-RU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9</a:t>
                    </a:r>
                    <a:r>
                      <a:rPr lang="en-US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%</a:t>
                    </a:r>
                    <a:endParaRPr lang="en-US" dirty="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c:rich>
              </c:tx>
              <c:showPercent val="1"/>
            </c:dLbl>
            <c:dLbl>
              <c:idx val="3"/>
              <c:layout>
                <c:manualLayout>
                  <c:x val="-8.7977689636446185E-2"/>
                  <c:y val="-2.14742916263454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149,2</a:t>
                    </a:r>
                    <a:r>
                      <a:rPr lang="en-US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 </a:t>
                    </a:r>
                    <a:r>
                      <a:rPr lang="en-US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- </a:t>
                    </a:r>
                    <a:r>
                      <a:rPr lang="ru-RU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2</a:t>
                    </a:r>
                    <a:r>
                      <a:rPr lang="en-US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%</a:t>
                    </a:r>
                    <a:endParaRPr lang="en-US" dirty="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c:rich>
              </c:tx>
              <c:showPercent val="1"/>
            </c:dLbl>
            <c:dLbl>
              <c:idx val="4"/>
              <c:layout>
                <c:manualLayout>
                  <c:x val="-1.7169460601532745E-2"/>
                  <c:y val="-5.016148906010952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23,0</a:t>
                    </a:r>
                    <a:r>
                      <a:rPr lang="en-US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- </a:t>
                    </a:r>
                    <a:r>
                      <a:rPr lang="ru-RU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0,3</a:t>
                    </a:r>
                    <a:r>
                      <a:rPr lang="en-US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%</a:t>
                    </a:r>
                    <a:endParaRPr lang="en-US" dirty="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c:rich>
              </c:tx>
              <c:showPercent val="1"/>
            </c:dLbl>
            <c:dLbl>
              <c:idx val="5"/>
              <c:layout>
                <c:manualLayout>
                  <c:x val="0.12521533362949436"/>
                  <c:y val="-2.67800466548380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673,2</a:t>
                    </a:r>
                    <a:r>
                      <a:rPr lang="en-US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 </a:t>
                    </a:r>
                    <a:r>
                      <a:rPr lang="en-US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– </a:t>
                    </a:r>
                    <a:r>
                      <a:rPr lang="ru-RU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8</a:t>
                    </a:r>
                    <a:r>
                      <a:rPr lang="en-US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%</a:t>
                    </a:r>
                    <a:endParaRPr lang="en-US" dirty="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земельный налог</c:v>
                </c:pt>
                <c:pt idx="1">
                  <c:v>НДФЛ</c:v>
                </c:pt>
                <c:pt idx="2">
                  <c:v>налог на имущество</c:v>
                </c:pt>
                <c:pt idx="3">
                  <c:v>арендная плата</c:v>
                </c:pt>
                <c:pt idx="4">
                  <c:v>госпошлина</c:v>
                </c:pt>
                <c:pt idx="5">
                  <c:v>продажа земельных участков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4446.3999999999996</c:v>
                </c:pt>
                <c:pt idx="1">
                  <c:v>240.1</c:v>
                </c:pt>
                <c:pt idx="2">
                  <c:v>764.9</c:v>
                </c:pt>
                <c:pt idx="3">
                  <c:v>149.19999999999999</c:v>
                </c:pt>
                <c:pt idx="4">
                  <c:v>23</c:v>
                </c:pt>
                <c:pt idx="5">
                  <c:v>673.2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5.9180520801624982E-2"/>
          <c:y val="0.16506074583470531"/>
          <c:w val="0.90967541867882873"/>
          <c:h val="0.12452990293874319"/>
        </c:manualLayout>
      </c:layout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vert="horz"/>
          <a:lstStyle/>
          <a:p>
            <a:pPr>
              <a:defRPr/>
            </a:pPr>
            <a:r>
              <a:rPr lang="ru-RU" dirty="0"/>
              <a:t>Бюджет Наговского сельского поселения </a:t>
            </a:r>
          </a:p>
          <a:p>
            <a:pPr>
              <a:defRPr/>
            </a:pPr>
            <a:r>
              <a:rPr lang="ru-RU" dirty="0"/>
              <a:t>Расходная часть за </a:t>
            </a:r>
            <a:r>
              <a:rPr lang="ru-RU" dirty="0" smtClean="0"/>
              <a:t>2024 </a:t>
            </a:r>
            <a:r>
              <a:rPr lang="ru-RU" dirty="0"/>
              <a:t>год </a:t>
            </a:r>
          </a:p>
          <a:p>
            <a:pPr>
              <a:defRPr/>
            </a:pPr>
            <a:r>
              <a:rPr lang="ru-RU" dirty="0"/>
              <a:t>(тыс. руб.)</a:t>
            </a:r>
          </a:p>
        </c:rich>
      </c:tx>
      <c:layout>
        <c:manualLayout>
          <c:xMode val="edge"/>
          <c:yMode val="edge"/>
          <c:x val="0.20207140910329804"/>
          <c:y val="1.8253576714356214E-2"/>
        </c:manualLayout>
      </c:layout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Наговского сельского поселения Расходная часть за 2017 год</c:v>
                </c:pt>
              </c:strCache>
            </c:strRef>
          </c:tx>
          <c:explosion val="25"/>
          <c:dPt>
            <c:idx val="0"/>
            <c:spPr>
              <a:solidFill>
                <a:srgbClr val="92D050"/>
              </a:solidFill>
              <a:ln>
                <a:noFill/>
              </a:ln>
              <a:effectLst>
                <a:outerShdw blurRad="88900" dist="38100" dir="5400000" algn="ctr" rotWithShape="0">
                  <a:srgbClr val="000000">
                    <a:alpha val="6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5400000"/>
                </a:lightRig>
              </a:scene3d>
              <a:sp3d>
                <a:bevelT w="25400" h="38100"/>
              </a:sp3d>
            </c:spPr>
          </c:dPt>
          <c:dPt>
            <c:idx val="1"/>
            <c:explosion val="24"/>
            <c:spPr>
              <a:solidFill>
                <a:srgbClr val="FF0000"/>
              </a:solidFill>
              <a:ln>
                <a:noFill/>
              </a:ln>
              <a:effectLst>
                <a:outerShdw blurRad="88900" dist="38100" dir="5400000" algn="ctr" rotWithShape="0">
                  <a:srgbClr val="000000">
                    <a:alpha val="6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5400000"/>
                </a:lightRig>
              </a:scene3d>
              <a:sp3d>
                <a:bevelT w="25400" h="38100"/>
              </a:sp3d>
            </c:spPr>
          </c:dPt>
          <c:dPt>
            <c:idx val="2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dist="38100" dir="5400000" algn="ctr" rotWithShape="0">
                  <a:srgbClr val="000000">
                    <a:alpha val="6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5400000"/>
                </a:lightRig>
              </a:scene3d>
              <a:sp3d>
                <a:bevelT w="25400" h="38100"/>
              </a:sp3d>
            </c:spPr>
          </c:dPt>
          <c:dPt>
            <c:idx val="3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4"/>
            <c:spPr>
              <a:solidFill>
                <a:schemeClr val="accent2"/>
              </a:solidFill>
            </c:spPr>
          </c:dPt>
          <c:dPt>
            <c:idx val="5"/>
            <c:spPr>
              <a:solidFill>
                <a:srgbClr val="00B0F0"/>
              </a:solidFill>
            </c:spPr>
          </c:dPt>
          <c:dPt>
            <c:idx val="6"/>
            <c:spPr>
              <a:solidFill>
                <a:schemeClr val="accent1"/>
              </a:solidFill>
            </c:spPr>
          </c:dPt>
          <c:dLbls>
            <c:dLbl>
              <c:idx val="0"/>
              <c:layout>
                <c:manualLayout>
                  <c:x val="2.0135075102529616E-2"/>
                  <c:y val="-3.207206647269735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 </a:t>
                    </a:r>
                    <a:r>
                      <a:rPr lang="ru-RU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2972,4</a:t>
                    </a:r>
                    <a:r>
                      <a:rPr lang="ru-RU" sz="1800" baseline="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 </a:t>
                    </a:r>
                    <a:r>
                      <a:rPr lang="ru-RU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(9</a:t>
                    </a:r>
                    <a:r>
                      <a:rPr lang="en-US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%</a:t>
                    </a:r>
                    <a:r>
                      <a:rPr lang="ru-RU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)</a:t>
                    </a:r>
                    <a:endParaRPr lang="en-US" sz="1800" dirty="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c:rich>
              </c:tx>
              <c:dLblPos val="bestFit"/>
              <c:showVal val="1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5460265799932087E-2"/>
                  <c:y val="-6.7839051971305131E-3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505(2</a:t>
                    </a:r>
                    <a:r>
                      <a:rPr lang="en-US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%</a:t>
                    </a:r>
                    <a:r>
                      <a:rPr lang="ru-RU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)</a:t>
                    </a:r>
                    <a:endParaRPr lang="en-US" sz="1800" dirty="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c:rich>
              </c:tx>
              <c:dLblPos val="bestFit"/>
              <c:showVal val="1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1391246709390795"/>
                  <c:y val="-5.6565388257397486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5340,5</a:t>
                    </a:r>
                    <a:r>
                      <a:rPr lang="en-US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 </a:t>
                    </a:r>
                    <a:r>
                      <a:rPr lang="ru-RU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(</a:t>
                    </a:r>
                    <a:r>
                      <a:rPr lang="ru-RU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16</a:t>
                    </a:r>
                    <a:r>
                      <a:rPr lang="en-US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%</a:t>
                    </a:r>
                    <a:r>
                      <a:rPr lang="ru-RU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)</a:t>
                    </a:r>
                    <a:endParaRPr lang="en-US" sz="1800" dirty="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c:rich>
              </c:tx>
              <c:dLblPos val="bestFit"/>
              <c:showVal val="1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4230683618680654E-2"/>
                  <c:y val="-2.5581645228148022E-5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2221,2 (7</a:t>
                    </a:r>
                    <a:r>
                      <a:rPr lang="en-US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%</a:t>
                    </a:r>
                    <a:r>
                      <a:rPr lang="ru-RU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)</a:t>
                    </a:r>
                    <a:endParaRPr lang="en-US" sz="1800" dirty="0"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c:rich>
              </c:tx>
              <c:dLblPos val="bestFit"/>
              <c:showVal val="1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8296289078079004E-2"/>
                  <c:y val="-4.1547093438735722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17070,4 (53</a:t>
                    </a:r>
                    <a:r>
                      <a:rPr lang="en-US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%</a:t>
                    </a:r>
                    <a:r>
                      <a:rPr lang="ru-RU" dirty="0" smtClean="0"/>
                      <a:t>)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1586410362831102"/>
                  <c:y val="5.57649293544479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ru-RU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81,0</a:t>
                    </a:r>
                    <a:r>
                      <a:rPr lang="en-US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 </a:t>
                    </a:r>
                    <a:r>
                      <a:rPr lang="ru-RU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(0,2</a:t>
                    </a:r>
                    <a:r>
                      <a:rPr lang="en-US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%</a:t>
                    </a:r>
                    <a:r>
                      <a:rPr lang="ru-RU" sz="1800" dirty="0" smtClean="0"/>
                      <a:t>)</a:t>
                    </a:r>
                    <a:endParaRPr lang="en-US" sz="1800" dirty="0"/>
                  </a:p>
                </c:rich>
              </c:tx>
              <c:dLblPos val="bestFit"/>
              <c:showVal val="1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101183128024965"/>
                  <c:y val="2.909876836363170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ru-RU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34,4 (0,1</a:t>
                    </a:r>
                    <a:r>
                      <a:rPr lang="en-US" sz="18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%</a:t>
                    </a:r>
                    <a:r>
                      <a:rPr lang="ru-RU" sz="1800" dirty="0" smtClean="0"/>
                      <a:t>)</a:t>
                    </a:r>
                    <a:endParaRPr lang="en-US" sz="1800" dirty="0"/>
                  </a:p>
                </c:rich>
              </c:tx>
              <c:dLblPos val="bestFit"/>
              <c:showVal val="1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bestFit"/>
            <c:showVal val="1"/>
            <c:showCatName val="1"/>
            <c:showPercent val="1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Оплата уличного освещения</c:v>
                </c:pt>
                <c:pt idx="1">
                  <c:v>Ремонт уличного освещения</c:v>
                </c:pt>
                <c:pt idx="2">
                  <c:v>Содержание и ремонт дорог</c:v>
                </c:pt>
                <c:pt idx="3">
                  <c:v>Содержание гражданских кладбищ</c:v>
                </c:pt>
                <c:pt idx="4">
                  <c:v>Расходы на содержание СДК</c:v>
                </c:pt>
                <c:pt idx="5">
                  <c:v>Оформление земельных долей (межевание)</c:v>
                </c:pt>
                <c:pt idx="6">
                  <c:v>Противопожарная безопасность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3612.9</c:v>
                </c:pt>
                <c:pt idx="1">
                  <c:v>388.9</c:v>
                </c:pt>
                <c:pt idx="2">
                  <c:v>3930.1</c:v>
                </c:pt>
                <c:pt idx="3">
                  <c:v>209</c:v>
                </c:pt>
                <c:pt idx="4">
                  <c:v>7453.5</c:v>
                </c:pt>
                <c:pt idx="5">
                  <c:v>455.2</c:v>
                </c:pt>
                <c:pt idx="6">
                  <c:v>83.2</c:v>
                </c:pt>
              </c:numCache>
            </c:numRef>
          </c:val>
        </c:ser>
        <c:dLbls>
          <c:showPercent val="1"/>
        </c:dLbls>
        <c:firstSliceAng val="15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vert="horz"/>
          <a:lstStyle/>
          <a:p>
            <a:pPr>
              <a:defRPr/>
            </a:pPr>
            <a:endParaRPr lang="ru-RU"/>
          </a:p>
        </c:txPr>
      </c:legendEntry>
      <c:legendEntry>
        <c:idx val="1"/>
        <c:txPr>
          <a:bodyPr rot="0" vert="horz"/>
          <a:lstStyle/>
          <a:p>
            <a:pPr>
              <a:defRPr/>
            </a:pPr>
            <a:endParaRPr lang="ru-RU"/>
          </a:p>
        </c:txPr>
      </c:legendEntry>
      <c:legendEntry>
        <c:idx val="2"/>
        <c:txPr>
          <a:bodyPr rot="0" vert="horz"/>
          <a:lstStyle/>
          <a:p>
            <a:pPr>
              <a:defRPr/>
            </a:pPr>
            <a:endParaRPr lang="ru-RU"/>
          </a:p>
        </c:txPr>
      </c:legendEntry>
      <c:legendEntry>
        <c:idx val="3"/>
        <c:txPr>
          <a:bodyPr rot="0" vert="horz"/>
          <a:lstStyle/>
          <a:p>
            <a:pPr>
              <a:defRPr/>
            </a:pPr>
            <a:endParaRPr lang="ru-RU"/>
          </a:p>
        </c:txPr>
      </c:legendEntry>
      <c:legendEntry>
        <c:idx val="4"/>
        <c:txPr>
          <a:bodyPr rot="0" vert="horz"/>
          <a:lstStyle/>
          <a:p>
            <a:pPr>
              <a:defRPr/>
            </a:pPr>
            <a:endParaRPr lang="ru-RU"/>
          </a:p>
        </c:txPr>
      </c:legendEntry>
      <c:legendEntry>
        <c:idx val="5"/>
        <c:txPr>
          <a:bodyPr rot="0" vert="horz"/>
          <a:lstStyle/>
          <a:p>
            <a:pPr>
              <a:defRPr/>
            </a:pPr>
            <a:endParaRPr lang="ru-RU"/>
          </a:p>
        </c:txPr>
      </c:legendEntry>
      <c:legendEntry>
        <c:idx val="6"/>
        <c:txPr>
          <a:bodyPr rot="0" vert="horz"/>
          <a:lstStyle/>
          <a:p>
            <a:pPr>
              <a:defRPr/>
            </a:pPr>
            <a:endParaRPr lang="ru-RU"/>
          </a:p>
        </c:txPr>
      </c:legendEntry>
      <c:layout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zero"/>
  </c:chart>
  <c:spPr>
    <a:blipFill>
      <a:blip xmlns:r="http://schemas.openxmlformats.org/officeDocument/2006/relationships" r:embed="rId1">
        <a:duotone>
          <a:schemeClr val="accent5">
            <a:shade val="63000"/>
            <a:tint val="82000"/>
          </a:schemeClr>
          <a:schemeClr val="accent5">
            <a:tint val="10000"/>
            <a:satMod val="400000"/>
          </a:schemeClr>
        </a:duotone>
      </a:blip>
      <a:tile tx="0" ty="0" sx="40000" sy="40000" flip="none" algn="tl"/>
    </a:blipFill>
    <a:ln w="12700" cap="flat" cmpd="sng" algn="ctr">
      <a:solidFill>
        <a:schemeClr val="accent5"/>
      </a:solidFill>
      <a:prstDash val="solid"/>
    </a:ln>
    <a:effectLst>
      <a:outerShdw blurRad="95000" rotWithShape="0">
        <a:srgbClr val="000000">
          <a:alpha val="50000"/>
        </a:srgbClr>
      </a:outerShdw>
      <a:softEdge rad="12700"/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0.32654</cdr:x>
      <cdr:y>0.20675</cdr:y>
    </cdr:from>
    <cdr:to>
      <cdr:x>0.39045</cdr:x>
      <cdr:y>0.2372</cdr:y>
    </cdr:to>
    <cdr:sp macro="" textlink="">
      <cdr:nvSpPr>
        <cdr:cNvPr id="5" name="Прямая соединительная линия 4"/>
        <cdr:cNvSpPr/>
      </cdr:nvSpPr>
      <cdr:spPr>
        <a:xfrm xmlns:a="http://schemas.openxmlformats.org/drawingml/2006/main">
          <a:off x="3803831" y="1330597"/>
          <a:ext cx="744583" cy="195943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85ADB-1465-4FCF-8D1B-E067E37D3CEE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A9B2AF-2D09-4280-84D1-4F6D53786F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652B2-8C6E-419B-8E93-813F678ADC08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6DC3D-C717-495C-B489-C044A339A5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ий образ слайда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Замещающий текст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609600" y="3699804"/>
            <a:ext cx="110744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609600" y="1433732"/>
            <a:ext cx="110744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951501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278099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6053797" y="3526302"/>
            <a:ext cx="6096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5664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4958864"/>
            <a:ext cx="105664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14400" y="4916993"/>
            <a:ext cx="105664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6197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609600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6199717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6197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50593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339840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609600" y="457200"/>
            <a:ext cx="83312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42400" y="1600200"/>
            <a:ext cx="2645664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9042400" y="457200"/>
            <a:ext cx="26416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9200" y="457200"/>
            <a:ext cx="2743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09600" y="457200"/>
            <a:ext cx="80264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39200" y="1600200"/>
            <a:ext cx="27432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109728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7721600" y="6203667"/>
            <a:ext cx="34544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B24468F-6682-48AA-B5F4-BEF8E7F9833C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844800" y="6203667"/>
            <a:ext cx="47752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214100" y="6181531"/>
            <a:ext cx="8128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E82897F-7A41-40D7-BC9E-F666B07C58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ru-RU" altLang="en-US" sz="72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 Narrow" pitchFamily="34" charset="0"/>
              </a:rPr>
              <a:t>2024</a:t>
            </a:r>
            <a:r>
              <a:rPr lang="ru-RU" altLang="en-US" sz="72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altLang="en-US" sz="720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год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  <a:scene3d>
              <a:camera prst="orthographicFront"/>
              <a:lightRig rig="threePt" dir="t"/>
            </a:scene3d>
          </a:bodyPr>
          <a:lstStyle/>
          <a:p>
            <a:r>
              <a:rPr lang="ru-RU" altLang="en-US" sz="8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Бюджет для граждан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7641" y="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altLang="en-US" sz="6000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Уличное освещение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07035" y="1844675"/>
            <a:ext cx="3631565" cy="72199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3200" dirty="0" smtClean="0">
                <a:solidFill>
                  <a:srgbClr val="C00000"/>
                </a:solidFill>
              </a:rPr>
              <a:t>579 </a:t>
            </a:r>
            <a:r>
              <a:rPr lang="ru-RU" altLang="en-US" sz="3200" dirty="0">
                <a:solidFill>
                  <a:srgbClr val="C00000"/>
                </a:solidFill>
              </a:rPr>
              <a:t>светильников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48715" y="3326765"/>
            <a:ext cx="4095115" cy="70358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3200">
                <a:solidFill>
                  <a:srgbClr val="C00000"/>
                </a:solidFill>
              </a:rPr>
              <a:t>21 приборов учёта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12010" y="4696460"/>
            <a:ext cx="4613910" cy="7620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3200">
                <a:solidFill>
                  <a:srgbClr val="C00000"/>
                </a:solidFill>
              </a:rPr>
              <a:t>25 фотореле</a:t>
            </a:r>
          </a:p>
        </p:txBody>
      </p:sp>
      <p:sp>
        <p:nvSpPr>
          <p:cNvPr id="13" name="Выноска со стрелкой вправо 12"/>
          <p:cNvSpPr/>
          <p:nvPr/>
        </p:nvSpPr>
        <p:spPr>
          <a:xfrm>
            <a:off x="7587615" y="1696085"/>
            <a:ext cx="1000125" cy="3964940"/>
          </a:xfrm>
          <a:prstGeom prst="rightArrowCallou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altLang="en-US" sz="3200">
                <a:solidFill>
                  <a:srgbClr val="C00000"/>
                </a:solidFill>
              </a:rPr>
              <a:t>израсходовано</a:t>
            </a: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8708389" y="1213485"/>
            <a:ext cx="3322501" cy="2465070"/>
          </a:xfrm>
          <a:prstGeom prst="flowChartAlternate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3200" dirty="0">
                <a:solidFill>
                  <a:srgbClr val="C00000"/>
                </a:solidFill>
              </a:rPr>
              <a:t>оплата уличного освещения </a:t>
            </a:r>
            <a:r>
              <a:rPr lang="ru-RU" sz="32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2972,4</a:t>
            </a:r>
            <a:endParaRPr lang="ru-RU" sz="3200" dirty="0" smtClean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ru-RU" altLang="en-US" sz="3200" dirty="0" smtClean="0">
                <a:solidFill>
                  <a:srgbClr val="C00000"/>
                </a:solidFill>
              </a:rPr>
              <a:t> тыс.руб</a:t>
            </a:r>
            <a:r>
              <a:rPr lang="ru-RU" altLang="en-US" sz="32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8708390" y="4048760"/>
            <a:ext cx="3335020" cy="2426970"/>
          </a:xfrm>
          <a:prstGeom prst="flowChartAlternate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3200" dirty="0">
                <a:solidFill>
                  <a:srgbClr val="C00000"/>
                </a:solidFill>
              </a:rPr>
              <a:t>Ремонт уличного освещения </a:t>
            </a:r>
            <a:r>
              <a:rPr lang="ru-RU" altLang="en-US" sz="32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505,0</a:t>
            </a:r>
            <a:endParaRPr lang="ru-RU" sz="3200" dirty="0" smtClean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ru-RU" altLang="en-US" sz="3200" dirty="0" smtClean="0">
                <a:solidFill>
                  <a:srgbClr val="C00000"/>
                </a:solidFill>
              </a:rPr>
              <a:t> </a:t>
            </a:r>
            <a:r>
              <a:rPr lang="ru-RU" altLang="en-US" sz="3200" dirty="0">
                <a:solidFill>
                  <a:srgbClr val="C00000"/>
                </a:solidFill>
              </a:rPr>
              <a:t>тыс.руб.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Замещающее содержимое 2"/>
          <p:cNvGraphicFramePr>
            <a:graphicFrameLocks noGrp="1"/>
          </p:cNvGraphicFramePr>
          <p:nvPr>
            <p:ph idx="1"/>
          </p:nvPr>
        </p:nvGraphicFramePr>
        <p:xfrm>
          <a:off x="201294" y="1349013"/>
          <a:ext cx="11789410" cy="49720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1650"/>
                <a:gridCol w="10379710"/>
                <a:gridCol w="908050"/>
              </a:tblGrid>
              <a:tr h="67691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sz="1800" b="0" u="none">
                          <a:ln>
                            <a:noFill/>
                          </a:ln>
                          <a:solidFill>
                            <a:schemeClr val="bg2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№ п/п</a:t>
                      </a:r>
                      <a:endParaRPr lang="ru-RU" altLang="en-US" sz="1800" b="0" u="none" dirty="0">
                        <a:ln>
                          <a:noFill/>
                        </a:ln>
                        <a:solidFill>
                          <a:schemeClr val="bg2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sz="1800" b="0" u="none">
                          <a:ln>
                            <a:noFill/>
                          </a:ln>
                          <a:solidFill>
                            <a:schemeClr val="bg2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Наименование муниципальной программы</a:t>
                      </a:r>
                      <a:endParaRPr lang="ru-RU" altLang="en-US" sz="1800" b="0" u="none" dirty="0">
                        <a:ln>
                          <a:noFill/>
                        </a:ln>
                        <a:solidFill>
                          <a:schemeClr val="bg2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600" b="0" u="none">
                          <a:ln>
                            <a:noFill/>
                          </a:ln>
                          <a:solidFill>
                            <a:schemeClr val="bg2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Сумма тыс. руб.</a:t>
                      </a:r>
                      <a:r>
                        <a:rPr sz="1600" b="0" u="none">
                          <a:ln>
                            <a:noFill/>
                          </a:ln>
                          <a:solidFill>
                            <a:schemeClr val="bg2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ru-RU" altLang="en-US" sz="1600" b="0" u="none">
                        <a:ln>
                          <a:noFill/>
                        </a:ln>
                        <a:solidFill>
                          <a:schemeClr val="bg2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Организация благоустройства территории и содержания объектов внешнего благоустройства на территории Наговского сельского поселения на 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20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22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-202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7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годы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9939,7</a:t>
                      </a:r>
                      <a:endParaRPr lang="ru-RU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32765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Совершенствование и содержание автомобильных дорог общего пользования местного значения на территории  Наговского сельского поселения на 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20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22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-202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7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годы 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5734,8</a:t>
                      </a:r>
                      <a:endParaRPr lang="ru-RU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497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Развитие малого и среднего предпринимательства в Наговском сельском поселении на 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20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22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-202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7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годы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0,5</a:t>
                      </a: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Развитие культуры на территории Наговского сельского поселения на 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20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22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-202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7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годы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17070,4</a:t>
                      </a:r>
                      <a:endParaRPr lang="ru-RU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497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Развитие физической культуры и спорта на территории Наговского сельского поселения на 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20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22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-202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7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годы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8,0</a:t>
                      </a:r>
                      <a:endParaRPr lang="ru-RU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5605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6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Обеспечение первичных мер пожарной безопасности на территории Наговского сельского поселения на 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20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22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-202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7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годы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34,4</a:t>
                      </a:r>
                      <a:endParaRPr lang="ru-RU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7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Повышение эффективности бюджетных расходов Наговского сельского поселения на 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20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22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-202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7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годы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47,7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78155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8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Развитие системы муниципальной службы и деятельности Администрации Наговского сельского поселения и её должностных лиц (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20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22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-202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7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годы)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9,1</a:t>
                      </a:r>
                      <a:endParaRPr lang="ru-RU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497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Управление муниципальным имуществом и земельными ресурсами на 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20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22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-202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7</a:t>
                      </a:r>
                      <a:r>
                        <a:rPr sz="1400" b="0" u="none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r>
                        <a:rPr sz="1400" b="0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годы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81,0</a:t>
                      </a:r>
                      <a:endParaRPr lang="ru-RU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497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altLang="en-US" sz="1400" b="0" u="non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Развитие информационного общества Наговского сельского поселения на </a:t>
                      </a: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charset="0"/>
                          <a:cs typeface="Times New Roman" panose="02020603050405020304" charset="0"/>
                        </a:rPr>
                        <a:t>2022-2027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203,2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5137" y="360226"/>
            <a:ext cx="10515600" cy="97282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en-US" sz="3200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ПЕРЕЧЕНЬ</a:t>
            </a:r>
            <a:br>
              <a:rPr lang="ru-RU" altLang="en-US" sz="3200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ru-RU" altLang="en-US" sz="3200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муниципальных программ Наговского сельского поселения</a:t>
            </a:r>
            <a:br>
              <a:rPr lang="ru-RU" altLang="en-US" sz="3200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ru-RU" altLang="en-US" sz="3200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в </a:t>
            </a:r>
            <a:r>
              <a:rPr lang="ru-RU" altLang="en-US" sz="3200" dirty="0" smtClean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2024 </a:t>
            </a:r>
            <a:r>
              <a:rPr lang="ru-RU" altLang="en-US" sz="3200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году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Замещающее содержимое 9"/>
          <p:cNvGraphicFramePr>
            <a:graphicFrameLocks noGrp="1"/>
          </p:cNvGraphicFramePr>
          <p:nvPr>
            <p:ph idx="1"/>
          </p:nvPr>
        </p:nvGraphicFramePr>
        <p:xfrm>
          <a:off x="291465" y="1574800"/>
          <a:ext cx="11608435" cy="4570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8225"/>
                <a:gridCol w="2402205"/>
                <a:gridCol w="2348230"/>
                <a:gridCol w="2009775"/>
              </a:tblGrid>
              <a:tr h="55118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/>
                        <a:t>2022 </a:t>
                      </a:r>
                      <a:r>
                        <a:rPr lang="ru-RU" altLang="en-US" dirty="0"/>
                        <a:t>год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/>
                        <a:t>2023 </a:t>
                      </a:r>
                      <a:r>
                        <a:rPr lang="ru-RU" altLang="en-US" dirty="0"/>
                        <a:t>год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/>
                        <a:t>2024 </a:t>
                      </a:r>
                      <a:r>
                        <a:rPr lang="ru-RU" altLang="en-US" dirty="0"/>
                        <a:t>год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4165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Доходы бюджета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37311,7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40220,4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42959,8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Собственные доходы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11525,2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7779,8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8367,6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165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dirty="0"/>
                        <a:t>Земельный налог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5860,9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4675,8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4446,4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НДФЛ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178,6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172,8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240,1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Налог на имущество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549,9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660,6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764,9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0132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dirty="0"/>
                        <a:t>Арендная плата за землю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641,2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330,8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149,2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835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Госпошлина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33,8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30,4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23,0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0068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ru-RU" altLang="en-US"/>
                        <a:t>Доходы от продажи земельных участков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2408,5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-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673,2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5021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ru-RU" altLang="en-US"/>
                        <a:t>Штрафы, санкции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>
                          <a:latin typeface="Book Antiqua" pitchFamily="18" charset="0"/>
                        </a:rPr>
                        <a:t>-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10,4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-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ru-RU" altLang="en-US"/>
                        <a:t>Единый сельскохозяйственный налог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Book Antiqua" pitchFamily="18" charset="0"/>
                        </a:rPr>
                        <a:t>10,6</a:t>
                      </a:r>
                      <a:endParaRPr lang="ru-RU" altLang="en-US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-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 Antiqua" pitchFamily="18" charset="0"/>
                        </a:rPr>
                        <a:t>8,4</a:t>
                      </a:r>
                      <a:endParaRPr lang="ru-RU" dirty="0">
                        <a:latin typeface="Book Antiqua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36270"/>
            <a:ext cx="10515600" cy="1039495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</a:bodyPr>
          <a:lstStyle/>
          <a:p>
            <a:pPr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altLang="en-US" sz="72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Бюджет поселения  </a:t>
            </a:r>
            <a:r>
              <a:rPr lang="ru-RU" altLang="en-US" sz="14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ru-RU" altLang="en-US" sz="14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altLang="en-US" sz="54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Доходы</a:t>
            </a:r>
            <a:r>
              <a:rPr lang="ru-RU" altLang="en-US" sz="72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altLang="en-US" sz="40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тыс. руб.</a:t>
            </a:r>
            <a:r>
              <a:rPr lang="ru-RU" altLang="en-US" sz="40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ru-RU" altLang="en-US" sz="40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ru-RU" altLang="en-US" sz="40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609599" y="156755"/>
          <a:ext cx="11252887" cy="6367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8975"/>
            <a:ext cx="10515600" cy="773430"/>
          </a:xfrm>
        </p:spPr>
        <p:txBody>
          <a:bodyPr>
            <a:normAutofit fontScale="90000"/>
          </a:bodyPr>
          <a:lstStyle/>
          <a:p>
            <a:pPr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altLang="en-US" sz="72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Бюджет поселения                 Р</a:t>
            </a:r>
            <a:r>
              <a:rPr lang="ru-RU" altLang="en-US" sz="48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асходы</a:t>
            </a:r>
            <a:r>
              <a:rPr lang="ru-RU" altLang="en-US" sz="72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altLang="en-US" sz="20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тыс.руб.</a:t>
            </a:r>
          </a:p>
        </p:txBody>
      </p:sp>
      <p:graphicFrame>
        <p:nvGraphicFramePr>
          <p:cNvPr id="5" name="Замещающее 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317500" y="1310005"/>
          <a:ext cx="11557635" cy="5356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6730"/>
                <a:gridCol w="2024380"/>
                <a:gridCol w="2092960"/>
                <a:gridCol w="1853565"/>
              </a:tblGrid>
              <a:tr h="42926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/>
                        <a:t>2022 </a:t>
                      </a:r>
                      <a:r>
                        <a:rPr lang="ru-RU" altLang="en-US" dirty="0"/>
                        <a:t>год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/>
                        <a:t>2023 </a:t>
                      </a:r>
                      <a:r>
                        <a:rPr lang="ru-RU" altLang="en-US" dirty="0"/>
                        <a:t>год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/>
                        <a:t>2024 </a:t>
                      </a:r>
                      <a:r>
                        <a:rPr lang="ru-RU" altLang="en-US" dirty="0"/>
                        <a:t>год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5054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b="1"/>
                        <a:t>Расходы на благоустройство территории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6615,9</a:t>
                      </a:r>
                      <a:endParaRPr lang="ru-RU" altLang="en-US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10457</a:t>
                      </a:r>
                      <a:r>
                        <a:rPr lang="ru-RU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,4</a:t>
                      </a:r>
                      <a:endParaRPr lang="ru-RU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9845,7</a:t>
                      </a:r>
                      <a:endParaRPr lang="ru-RU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600"/>
                        <a:t>в том числе: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ru-RU" altLang="en-US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292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Оплата уличного освещения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3379,7</a:t>
                      </a:r>
                      <a:endParaRPr lang="ru-RU" altLang="en-US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3795,3</a:t>
                      </a:r>
                      <a:endParaRPr lang="ru-RU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2972,4</a:t>
                      </a:r>
                      <a:endParaRPr lang="ru-RU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3401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Ремонт уличного освещения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360,9</a:t>
                      </a:r>
                      <a:endParaRPr lang="ru-RU" altLang="en-US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367,2</a:t>
                      </a:r>
                      <a:endParaRPr lang="ru-RU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505,0</a:t>
                      </a:r>
                      <a:endParaRPr lang="ru-RU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3401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dirty="0"/>
                        <a:t>Содержание гражданских кладбищ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91,8</a:t>
                      </a:r>
                      <a:endParaRPr lang="ru-RU" altLang="en-US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5253,3</a:t>
                      </a:r>
                      <a:endParaRPr lang="ru-RU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2221,2</a:t>
                      </a:r>
                      <a:endParaRPr lang="ru-RU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3401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/>
                        <a:t>Прочие расходы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2783,5</a:t>
                      </a:r>
                      <a:endParaRPr lang="ru-RU" altLang="en-US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1041,6</a:t>
                      </a:r>
                      <a:endParaRPr lang="ru-RU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4147,1</a:t>
                      </a:r>
                      <a:endParaRPr lang="ru-RU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3401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b="1"/>
                        <a:t>Содержание и ремонт дорог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5326,3</a:t>
                      </a:r>
                      <a:endParaRPr lang="ru-RU" altLang="en-US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5373,1</a:t>
                      </a:r>
                      <a:endParaRPr lang="ru-RU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5340,5</a:t>
                      </a:r>
                      <a:endParaRPr lang="ru-RU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b="1"/>
                        <a:t>Расходы на содержание СДК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14808,5</a:t>
                      </a:r>
                      <a:endParaRPr lang="ru-RU" altLang="en-US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16503,1</a:t>
                      </a:r>
                      <a:endParaRPr lang="ru-RU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17070,4</a:t>
                      </a:r>
                      <a:endParaRPr lang="ru-RU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292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b="1"/>
                        <a:t>Содержание контрольно - счётной палаты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29,5</a:t>
                      </a:r>
                      <a:endParaRPr lang="ru-RU" altLang="en-US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31,7</a:t>
                      </a:r>
                      <a:endParaRPr lang="ru-RU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36,1</a:t>
                      </a:r>
                      <a:endParaRPr lang="ru-RU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b="1"/>
                        <a:t>Публикация нормативно-правовых актов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10,4</a:t>
                      </a:r>
                      <a:endParaRPr lang="ru-RU" altLang="en-US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4,0</a:t>
                      </a:r>
                      <a:endParaRPr lang="ru-RU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1,0</a:t>
                      </a:r>
                      <a:endParaRPr lang="ru-RU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b="1"/>
                        <a:t>Оформление земельных долей (межевание)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529,0</a:t>
                      </a:r>
                      <a:endParaRPr lang="ru-RU" altLang="en-US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151,3</a:t>
                      </a:r>
                      <a:endParaRPr lang="ru-RU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81,0</a:t>
                      </a:r>
                      <a:endParaRPr lang="ru-RU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054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b="1"/>
                        <a:t>Противопожарная безопасность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223,2</a:t>
                      </a:r>
                      <a:endParaRPr lang="ru-RU" altLang="en-US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104,4</a:t>
                      </a:r>
                      <a:endParaRPr lang="ru-RU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34,4</a:t>
                      </a:r>
                      <a:endParaRPr lang="ru-RU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Замещающее 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271780" y="210820"/>
          <a:ext cx="11649075" cy="6435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7720" y="335280"/>
            <a:ext cx="10636250" cy="1325880"/>
          </a:xfrm>
        </p:spPr>
        <p:txBody>
          <a:bodyPr/>
          <a:lstStyle/>
          <a:p>
            <a:pPr algn="ctr"/>
            <a:r>
              <a:rPr lang="ru-RU" altLang="en-US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</a:rPr>
              <a:t>Недоимка по налогам</a:t>
            </a:r>
          </a:p>
        </p:txBody>
      </p:sp>
      <p:graphicFrame>
        <p:nvGraphicFramePr>
          <p:cNvPr id="5" name="Замещающее 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76250" y="1825625"/>
          <a:ext cx="11210290" cy="4328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2890"/>
                <a:gridCol w="2802255"/>
                <a:gridCol w="2802890"/>
                <a:gridCol w="2802255"/>
              </a:tblGrid>
              <a:tr h="144272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alt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3600" b="1" dirty="0" smtClean="0"/>
                        <a:t>2023 </a:t>
                      </a:r>
                      <a:r>
                        <a:rPr lang="ru-RU" altLang="en-US" sz="3600" b="1" dirty="0" smtClean="0"/>
                        <a:t>год</a:t>
                      </a:r>
                      <a:endParaRPr lang="ru-RU" altLang="en-US" sz="3600" b="1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3600" b="1" dirty="0" smtClean="0"/>
                        <a:t>2024 </a:t>
                      </a:r>
                      <a:r>
                        <a:rPr lang="ru-RU" altLang="en-US" sz="3600" b="1" dirty="0"/>
                        <a:t>год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3600" b="1"/>
                        <a:t>% роста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</a:tr>
              <a:tr h="144335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 b="1"/>
                        <a:t>Земельный налог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endParaRPr lang="ru-RU" altLang="en-US" sz="2800" b="1" dirty="0"/>
                    </a:p>
                    <a:p>
                      <a:pPr algn="r">
                        <a:buNone/>
                      </a:pPr>
                      <a:r>
                        <a:rPr lang="ru-RU" altLang="en-US" sz="28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1957,1</a:t>
                      </a:r>
                      <a:r>
                        <a:rPr lang="ru-RU" altLang="en-US" sz="2800" b="1" dirty="0" smtClean="0"/>
                        <a:t> </a:t>
                      </a:r>
                      <a:r>
                        <a:rPr lang="ru-RU" altLang="en-US" sz="2800" b="1" dirty="0">
                          <a:sym typeface="+mn-ea"/>
                        </a:rPr>
                        <a:t>тыс.руб.</a:t>
                      </a:r>
                    </a:p>
                    <a:p>
                      <a:pPr algn="ctr">
                        <a:buNone/>
                      </a:pPr>
                      <a:endParaRPr lang="ru-RU" altLang="en-US" sz="28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endParaRPr lang="ru-RU" altLang="en-US" sz="2800" b="1" dirty="0"/>
                    </a:p>
                    <a:p>
                      <a:pPr algn="r">
                        <a:buNone/>
                      </a:pPr>
                      <a:r>
                        <a:rPr lang="ru-RU" altLang="en-US" sz="28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3314,2</a:t>
                      </a:r>
                      <a:r>
                        <a:rPr lang="ru-RU" altLang="en-US" sz="2800" b="1" dirty="0" smtClean="0"/>
                        <a:t> </a:t>
                      </a:r>
                      <a:r>
                        <a:rPr lang="ru-RU" altLang="en-US" sz="2800" b="1" dirty="0">
                          <a:sym typeface="+mn-ea"/>
                        </a:rPr>
                        <a:t>тыс.руб.</a:t>
                      </a:r>
                    </a:p>
                    <a:p>
                      <a:pPr algn="ctr">
                        <a:buNone/>
                      </a:pPr>
                      <a:endParaRPr lang="ru-RU" altLang="en-US" sz="28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169</a:t>
                      </a:r>
                      <a:endParaRPr lang="ru-RU" altLang="en-US" sz="28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4427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 b="1"/>
                        <a:t>Налог на имущество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ru-RU" altLang="en-US" sz="2800" b="1" dirty="0"/>
                    </a:p>
                    <a:p>
                      <a:pPr algn="ctr">
                        <a:buNone/>
                      </a:pPr>
                      <a:r>
                        <a:rPr lang="ru-RU" altLang="en-US" sz="28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156,2</a:t>
                      </a:r>
                      <a:r>
                        <a:rPr lang="ru-RU" altLang="en-US" sz="2800" b="1" dirty="0" smtClean="0"/>
                        <a:t> </a:t>
                      </a:r>
                      <a:r>
                        <a:rPr lang="ru-RU" altLang="en-US" sz="2800" b="1" dirty="0">
                          <a:sym typeface="+mn-ea"/>
                        </a:rPr>
                        <a:t>тыс.руб.</a:t>
                      </a:r>
                    </a:p>
                    <a:p>
                      <a:pPr algn="ctr">
                        <a:buNone/>
                      </a:pPr>
                      <a:endParaRPr lang="ru-RU" altLang="en-US" sz="2800" b="1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ru-RU" altLang="en-US" sz="2800" b="1" dirty="0"/>
                    </a:p>
                    <a:p>
                      <a:pPr algn="ctr">
                        <a:buNone/>
                      </a:pPr>
                      <a:r>
                        <a:rPr lang="ru-RU" altLang="en-US" sz="28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355,0</a:t>
                      </a:r>
                      <a:r>
                        <a:rPr lang="ru-RU" altLang="en-US" sz="2800" b="1" dirty="0" smtClean="0"/>
                        <a:t> </a:t>
                      </a:r>
                      <a:r>
                        <a:rPr lang="ru-RU" altLang="en-US" sz="2800" b="1" dirty="0">
                          <a:sym typeface="+mn-ea"/>
                        </a:rPr>
                        <a:t>тыс.руб.</a:t>
                      </a:r>
                    </a:p>
                    <a:p>
                      <a:pPr algn="ctr">
                        <a:buNone/>
                      </a:pPr>
                      <a:endParaRPr lang="ru-RU" altLang="en-US" sz="2800" b="1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227</a:t>
                      </a:r>
                      <a:endParaRPr lang="ru-RU" altLang="en-US" sz="28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829" y="0"/>
            <a:ext cx="10515600" cy="1165225"/>
          </a:xfrm>
        </p:spPr>
        <p:txBody>
          <a:bodyPr>
            <a:normAutofit/>
          </a:bodyPr>
          <a:lstStyle/>
          <a:p>
            <a:pPr algn="ctr"/>
            <a:r>
              <a:rPr lang="ru-RU" altLang="en-US" sz="60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Расходы по благоустройству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614420" y="1286510"/>
            <a:ext cx="4963795" cy="7918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4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1866,0</a:t>
            </a:r>
            <a:r>
              <a:rPr lang="ru-RU" altLang="en-US" sz="4800" dirty="0" smtClean="0"/>
              <a:t> </a:t>
            </a:r>
            <a:r>
              <a:rPr lang="ru-RU" altLang="en-US" sz="4800" dirty="0"/>
              <a:t>тыс.руб.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923415" y="2013585"/>
            <a:ext cx="1713865" cy="10026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4607560" y="2110740"/>
            <a:ext cx="32385" cy="14712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5" idx="2"/>
          </p:cNvCxnSpPr>
          <p:nvPr/>
        </p:nvCxnSpPr>
        <p:spPr>
          <a:xfrm flipH="1">
            <a:off x="6095365" y="2078355"/>
            <a:ext cx="1270" cy="27489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7679690" y="2094230"/>
            <a:ext cx="32385" cy="1520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8536940" y="2062480"/>
            <a:ext cx="1438910" cy="1034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" idx="1"/>
          </p:cNvCxnSpPr>
          <p:nvPr/>
        </p:nvCxnSpPr>
        <p:spPr>
          <a:xfrm flipH="1" flipV="1">
            <a:off x="1826260" y="1641475"/>
            <a:ext cx="1788160" cy="41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5" idx="3"/>
          </p:cNvCxnSpPr>
          <p:nvPr/>
        </p:nvCxnSpPr>
        <p:spPr>
          <a:xfrm>
            <a:off x="8578215" y="1682750"/>
            <a:ext cx="1964055" cy="400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64135" y="995045"/>
            <a:ext cx="1729740" cy="130937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/>
              <a:t>Спиливание деревьев и кустарников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52120" y="3064510"/>
            <a:ext cx="2425700" cy="74422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dirty="0" smtClean="0"/>
              <a:t>Благоустройство детской площадки в д. Анишино</a:t>
            </a:r>
            <a:endParaRPr lang="ru-RU" alt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354070" y="3614420"/>
            <a:ext cx="2538730" cy="121221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/>
              <a:t>Обкос заброшенных территорий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559300" y="4940300"/>
            <a:ext cx="2781300" cy="15036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Установка уличной сцены  в д. Нагово</a:t>
            </a:r>
            <a:endParaRPr lang="ru-RU" altLang="en-US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70320" y="3614420"/>
            <a:ext cx="2758440" cy="121285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/>
              <a:t>Уборка и вывоз несанкционированных свалок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9280525" y="3178175"/>
            <a:ext cx="2668270" cy="80835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Благоустройство гражданских и воинских захоронений</a:t>
            </a:r>
            <a:endParaRPr lang="ru-RU" altLang="en-US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542905" y="1108075"/>
            <a:ext cx="1600200" cy="12128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/>
              <a:t>Химобработка борщевика Сосновского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950720"/>
          </a:xfrm>
        </p:spPr>
        <p:txBody>
          <a:bodyPr>
            <a:normAutofit/>
          </a:bodyPr>
          <a:lstStyle/>
          <a:p>
            <a:pPr algn="ctr"/>
            <a:r>
              <a:rPr lang="ru-RU" altLang="en-US" sz="54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Расходы по противопожарной безопасности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3108960" y="2277835"/>
            <a:ext cx="5995850" cy="1562644"/>
          </a:xfrm>
          <a:prstGeom prst="flowChartAlternateProcess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800" dirty="0" smtClean="0">
                <a:solidFill>
                  <a:schemeClr val="tx1"/>
                </a:solidFill>
              </a:rPr>
              <a:t>Обслуживание пожарной сигнализации – </a:t>
            </a:r>
            <a:r>
              <a:rPr lang="ru-RU" altLang="en-US" sz="28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14,5 </a:t>
            </a:r>
            <a:r>
              <a:rPr lang="ru-RU" altLang="en-US" sz="2800" dirty="0">
                <a:solidFill>
                  <a:schemeClr val="tx1"/>
                </a:solidFill>
              </a:rPr>
              <a:t>тыс.руб.</a:t>
            </a: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398780" y="4216400"/>
            <a:ext cx="4780915" cy="187134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800" dirty="0" smtClean="0">
                <a:solidFill>
                  <a:schemeClr val="tx1"/>
                </a:solidFill>
                <a:sym typeface="+mn-ea"/>
              </a:rPr>
              <a:t>Приобретение информационных табличек -</a:t>
            </a:r>
            <a:r>
              <a:rPr lang="ru-RU" altLang="en-US" sz="28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+mn-ea"/>
              </a:rPr>
              <a:t>16,2</a:t>
            </a:r>
            <a:r>
              <a:rPr lang="ru-RU" altLang="en-US" sz="2800" dirty="0" smtClean="0">
                <a:solidFill>
                  <a:schemeClr val="tx1"/>
                </a:solidFill>
                <a:sym typeface="+mn-ea"/>
              </a:rPr>
              <a:t> тыс.руб</a:t>
            </a:r>
            <a:r>
              <a:rPr lang="ru-RU" altLang="en-US" sz="2800" dirty="0">
                <a:solidFill>
                  <a:schemeClr val="tx1"/>
                </a:solidFill>
                <a:sym typeface="+mn-ea"/>
              </a:rPr>
              <a:t>.</a:t>
            </a:r>
            <a:endParaRPr lang="ru-RU" altLang="en-US" sz="28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720659" y="4216400"/>
            <a:ext cx="4928870" cy="187071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800" dirty="0" smtClean="0">
                <a:solidFill>
                  <a:schemeClr val="tx1"/>
                </a:solidFill>
              </a:rPr>
              <a:t>Финансирование ДПД– </a:t>
            </a:r>
            <a:r>
              <a:rPr lang="ru-RU" altLang="en-US" sz="28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3,7</a:t>
            </a:r>
            <a:r>
              <a:rPr lang="ru-RU" altLang="en-US" sz="2800" dirty="0" smtClean="0">
                <a:solidFill>
                  <a:schemeClr val="tx1"/>
                </a:solidFill>
              </a:rPr>
              <a:t> тыс. </a:t>
            </a:r>
            <a:r>
              <a:rPr lang="ru-RU" altLang="en-US" sz="2800" dirty="0">
                <a:solidFill>
                  <a:schemeClr val="tx1"/>
                </a:solidFill>
              </a:rPr>
              <a:t>руб.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4954" y="365760"/>
            <a:ext cx="10515600" cy="1371600"/>
          </a:xfrm>
        </p:spPr>
        <p:txBody>
          <a:bodyPr>
            <a:noAutofit/>
          </a:bodyPr>
          <a:lstStyle/>
          <a:p>
            <a:pPr algn="ctr"/>
            <a:r>
              <a:rPr lang="ru-RU" altLang="en-US" sz="5400" b="1" dirty="0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Ремонт дорог местного значения</a:t>
            </a:r>
          </a:p>
        </p:txBody>
      </p:sp>
      <p:graphicFrame>
        <p:nvGraphicFramePr>
          <p:cNvPr id="5" name="Замещающее 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38479" y="2020387"/>
          <a:ext cx="11231155" cy="4124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6045"/>
                <a:gridCol w="3386466"/>
                <a:gridCol w="4168644"/>
              </a:tblGrid>
              <a:tr h="114082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800" dirty="0"/>
                        <a:t>Населённый пункт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 dirty="0"/>
                        <a:t>Покрытие дороги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/>
                        <a:t>Израсходовано средств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58616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b="1" dirty="0"/>
                        <a:t>д. </a:t>
                      </a:r>
                      <a:r>
                        <a:rPr lang="ru-RU" sz="1800" b="1" dirty="0" smtClean="0"/>
                        <a:t>Б.</a:t>
                      </a:r>
                      <a:r>
                        <a:rPr lang="ru-RU" sz="1800" b="1" baseline="0" dirty="0" smtClean="0"/>
                        <a:t> Вороново</a:t>
                      </a:r>
                      <a:r>
                        <a:rPr lang="ru-RU" sz="1800" b="1" dirty="0" smtClean="0"/>
                        <a:t>, </a:t>
                      </a:r>
                      <a:r>
                        <a:rPr lang="ru-RU" sz="1800" b="1" dirty="0" smtClean="0"/>
                        <a:t>ул. </a:t>
                      </a:r>
                      <a:r>
                        <a:rPr lang="ru-RU" sz="1800" b="1" dirty="0" smtClean="0"/>
                        <a:t>Новая</a:t>
                      </a:r>
                      <a:endParaRPr lang="ru-RU" sz="18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 dirty="0" smtClean="0">
                          <a:sym typeface="+mn-ea"/>
                        </a:rPr>
                        <a:t>асфальтовое</a:t>
                      </a:r>
                      <a:endParaRPr lang="ru-RU" altLang="en-US" sz="18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 dirty="0" smtClean="0"/>
                        <a:t>3077,5 </a:t>
                      </a:r>
                      <a:r>
                        <a:rPr lang="ru-RU" altLang="en-US" sz="1800" b="1" dirty="0"/>
                        <a:t>тыс.руб.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3907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 dirty="0"/>
                        <a:t>д. Устрека, </a:t>
                      </a:r>
                      <a:r>
                        <a:rPr lang="ru-RU" altLang="en-US" sz="1800" b="1" dirty="0" smtClean="0"/>
                        <a:t>ул.</a:t>
                      </a:r>
                      <a:r>
                        <a:rPr lang="ru-RU" altLang="en-US" sz="1800" b="1" baseline="0" dirty="0" smtClean="0"/>
                        <a:t> Родниковая</a:t>
                      </a:r>
                      <a:endParaRPr lang="ru-RU" altLang="en-US" sz="1800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 dirty="0" err="1">
                          <a:sym typeface="+mn-ea"/>
                        </a:rPr>
                        <a:t>щебёночно</a:t>
                      </a:r>
                      <a:r>
                        <a:rPr lang="ru-RU" altLang="en-US" sz="1800" b="1" dirty="0">
                          <a:sym typeface="+mn-ea"/>
                        </a:rPr>
                        <a:t> - гравийное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 dirty="0" smtClean="0"/>
                        <a:t>108,2 </a:t>
                      </a:r>
                      <a:r>
                        <a:rPr lang="ru-RU" altLang="en-US" sz="1800" b="1" dirty="0"/>
                        <a:t>тыс.руб.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8616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 dirty="0"/>
                        <a:t>д. </a:t>
                      </a:r>
                      <a:r>
                        <a:rPr lang="ru-RU" altLang="en-US" sz="1800" b="1" dirty="0" err="1" smtClean="0"/>
                        <a:t>Кателево</a:t>
                      </a:r>
                      <a:endParaRPr lang="ru-RU" altLang="en-US" sz="18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>
                          <a:sym typeface="+mn-ea"/>
                        </a:rPr>
                        <a:t>щебёночно - гравийное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 dirty="0" smtClean="0"/>
                        <a:t>566,7 </a:t>
                      </a:r>
                      <a:r>
                        <a:rPr lang="ru-RU" altLang="en-US" sz="1800" b="1" dirty="0"/>
                        <a:t>тыс.руб.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8616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 dirty="0"/>
                        <a:t>д. </a:t>
                      </a:r>
                      <a:r>
                        <a:rPr lang="ru-RU" altLang="en-US" sz="1800" b="1" dirty="0" err="1" smtClean="0"/>
                        <a:t>Лядинки</a:t>
                      </a:r>
                      <a:endParaRPr lang="ru-RU" altLang="en-US" sz="1800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>
                          <a:sym typeface="+mn-ea"/>
                        </a:rPr>
                        <a:t>щебёночно - гравийное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 dirty="0" smtClean="0"/>
                        <a:t>572,1 </a:t>
                      </a:r>
                      <a:r>
                        <a:rPr lang="ru-RU" altLang="en-US" sz="1800" b="1" dirty="0"/>
                        <a:t>тыс.руб.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8616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1800" b="1" dirty="0"/>
                        <a:t>д. </a:t>
                      </a:r>
                      <a:r>
                        <a:rPr lang="ru-RU" altLang="en-US" sz="1800" b="1" dirty="0" smtClean="0"/>
                        <a:t>Устрека,</a:t>
                      </a:r>
                      <a:r>
                        <a:rPr lang="ru-RU" altLang="en-US" sz="1800" b="1" baseline="0" dirty="0" smtClean="0"/>
                        <a:t> ул. Цветочная</a:t>
                      </a:r>
                      <a:endParaRPr lang="ru-RU" altLang="en-US" sz="18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>
                          <a:sym typeface="+mn-ea"/>
                        </a:rPr>
                        <a:t>щебёночно - гравийное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1800" b="1" dirty="0" smtClean="0"/>
                        <a:t>150,0 </a:t>
                      </a:r>
                      <a:r>
                        <a:rPr lang="ru-RU" altLang="en-US" sz="1800" b="1" dirty="0"/>
                        <a:t>тыс.руб.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406</TotalTime>
  <Words>613</Words>
  <Application>WPS Presentation</Application>
  <PresentationFormat>Произвольный</PresentationFormat>
  <Paragraphs>205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Бюджет для граждан</vt:lpstr>
      <vt:lpstr>Бюджет поселения   Доходы тыс. руб. </vt:lpstr>
      <vt:lpstr>Слайд 3</vt:lpstr>
      <vt:lpstr>Бюджет поселения                 Расходы тыс.руб.</vt:lpstr>
      <vt:lpstr>Слайд 5</vt:lpstr>
      <vt:lpstr>Недоимка по налогам</vt:lpstr>
      <vt:lpstr>Расходы по благоустройству</vt:lpstr>
      <vt:lpstr>Расходы по противопожарной безопасности</vt:lpstr>
      <vt:lpstr>Ремонт дорог местного значения</vt:lpstr>
      <vt:lpstr>Уличное освещение</vt:lpstr>
      <vt:lpstr>ПЕРЕЧЕНЬ муниципальных программ Наговского сельского поселения в 2024 году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User</dc:creator>
  <cp:lastModifiedBy>Бухгалтер</cp:lastModifiedBy>
  <cp:revision>52</cp:revision>
  <dcterms:created xsi:type="dcterms:W3CDTF">2017-04-05T10:01:00Z</dcterms:created>
  <dcterms:modified xsi:type="dcterms:W3CDTF">2025-02-26T12:32:33Z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1049-11.2.0.11042</vt:lpwstr>
  </property>
  <property fmtid="{D5CDD505-2E9C-101B-9397-08002B2CF9AE}" pid="3" name="ICV">
    <vt:lpwstr>4F53613355CA485C9ADAA01E0FA75518</vt:lpwstr>
  </property>
</Properties>
</file>